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2" r:id="rId1"/>
    <p:sldMasterId id="2147483663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259" r:id="rId5"/>
    <p:sldId id="260" r:id="rId6"/>
    <p:sldId id="300" r:id="rId7"/>
    <p:sldId id="292" r:id="rId8"/>
    <p:sldId id="293" r:id="rId9"/>
    <p:sldId id="291" r:id="rId10"/>
    <p:sldId id="301" r:id="rId11"/>
    <p:sldId id="264" r:id="rId12"/>
    <p:sldId id="266" r:id="rId13"/>
    <p:sldId id="267" r:id="rId14"/>
    <p:sldId id="268" r:id="rId15"/>
    <p:sldId id="269" r:id="rId16"/>
    <p:sldId id="296" r:id="rId17"/>
    <p:sldId id="270" r:id="rId18"/>
    <p:sldId id="271" r:id="rId19"/>
    <p:sldId id="272" r:id="rId20"/>
    <p:sldId id="297" r:id="rId21"/>
    <p:sldId id="298" r:id="rId22"/>
    <p:sldId id="276" r:id="rId23"/>
    <p:sldId id="277" r:id="rId24"/>
    <p:sldId id="302" r:id="rId25"/>
    <p:sldId id="275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9" r:id="rId34"/>
    <p:sldId id="290" r:id="rId3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IEU GERARD Olivier" initials="O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9AB"/>
    <a:srgbClr val="E24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2" autoAdjust="0"/>
  </p:normalViewPr>
  <p:slideViewPr>
    <p:cSldViewPr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5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7-13T10:41:25.705" idx="1">
    <p:pos x="3584" y="2957"/>
    <p:text>Il faudrait quand même ajouter le logo de PédaGoJeux ici aussi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7-13T11:35:13.023" idx="4">
    <p:pos x="5493" y="963"/>
    <p:text>il manque pas quelque chose sur le avec qui il joue, interagit, comment il se comporte ...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8FBF20-2ECE-46D6-B464-1F83E22CE422}" type="datetimeFigureOut">
              <a:rPr lang="fr-FR"/>
              <a:pPr>
                <a:defRPr/>
              </a:pPr>
              <a:t>13/07/2021</a:t>
            </a:fld>
            <a:endParaRPr lang="fr-FR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ABEDC-5D6C-426C-A86C-65381296D2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Shape 3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defRPr/>
            </a:pPr>
            <a:endParaRPr lang="fr-FR"/>
          </a:p>
        </p:txBody>
      </p:sp>
      <p:sp>
        <p:nvSpPr>
          <p:cNvPr id="17412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16390" name="Shape 6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defRPr/>
            </a:pPr>
            <a:endParaRPr lang="fr-FR"/>
          </a:p>
        </p:txBody>
      </p:sp>
      <p:sp>
        <p:nvSpPr>
          <p:cNvPr id="16391" name="Shape 7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  <a:defRPr/>
            </a:pPr>
            <a:fld id="{0607750C-DE48-4E5E-9B67-3C02E2E0C494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  <a:defRPr/>
              </a:pPr>
              <a:t>‹N°›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2404827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0482" name="Shape 100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20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46082" name="Shape 20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21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48130" name="Shape 21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D87E2BC-2CA1-4E5D-8D66-C5C605CADDCC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14</a:t>
            </a:fld>
            <a:endParaRPr lang="en-US" sz="1800"/>
          </a:p>
        </p:txBody>
      </p:sp>
      <p:sp>
        <p:nvSpPr>
          <p:cNvPr id="48131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84213"/>
            <a:ext cx="4572000" cy="3429000"/>
          </a:xfrm>
          <a:ln>
            <a:noFill/>
          </a:ln>
        </p:spPr>
      </p:sp>
      <p:sp>
        <p:nvSpPr>
          <p:cNvPr id="48132" name="Shape 21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8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21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50178" name="Shape 216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FD80C30-86C7-486F-B5E8-07E704073073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15</a:t>
            </a:fld>
            <a:endParaRPr lang="en-US" sz="1800"/>
          </a:p>
        </p:txBody>
      </p:sp>
      <p:sp>
        <p:nvSpPr>
          <p:cNvPr id="50179" name="Shape 21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25538" y="684213"/>
            <a:ext cx="4572000" cy="3429000"/>
          </a:xfrm>
          <a:ln>
            <a:noFill/>
          </a:ln>
        </p:spPr>
      </p:sp>
      <p:sp>
        <p:nvSpPr>
          <p:cNvPr id="50180" name="Shape 21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z="18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2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52226" name="Shape 228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2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54274" name="Shape 238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24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56322" name="Shape 25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88093B3-AF2C-4304-846C-1598E24C9E54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18</a:t>
            </a:fld>
            <a:endParaRPr lang="en-US" sz="1800"/>
          </a:p>
        </p:txBody>
      </p:sp>
      <p:sp>
        <p:nvSpPr>
          <p:cNvPr id="56323" name="Shape 251"/>
          <p:cNvSpPr>
            <a:spLocks noGrp="1" noRot="1" noChangeAspec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56324" name="Shape 2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24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58370" name="Shape 25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B91EE58-AD5F-46B1-8F48-B9EA0CF4470A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19</a:t>
            </a:fld>
            <a:endParaRPr lang="en-US" sz="1800"/>
          </a:p>
        </p:txBody>
      </p:sp>
      <p:sp>
        <p:nvSpPr>
          <p:cNvPr id="58371" name="Shape 251"/>
          <p:cNvSpPr>
            <a:spLocks noGrp="1" noRot="1" noChangeAspect="1" noTextEdi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58372" name="Shape 2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24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60418" name="Shape 25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5FC178C-DC0A-4181-BE70-915E7D7CE523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20</a:t>
            </a:fld>
            <a:endParaRPr lang="en-US" sz="1800"/>
          </a:p>
        </p:txBody>
      </p:sp>
      <p:sp>
        <p:nvSpPr>
          <p:cNvPr id="60419" name="Shape 251"/>
          <p:cNvSpPr>
            <a:spLocks noGrp="1" noRot="1" noChangeAspect="1" noTextEdi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60420" name="Shape 2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29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62466" name="Shape 295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924E4A6-7F98-4C2A-AA07-867A9A250257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21</a:t>
            </a:fld>
            <a:endParaRPr lang="en-US" sz="1800"/>
          </a:p>
        </p:txBody>
      </p:sp>
      <p:sp>
        <p:nvSpPr>
          <p:cNvPr id="62467" name="Shape 296"/>
          <p:cNvSpPr>
            <a:spLocks noGrp="1" noRot="1" noChangeAspect="1"/>
          </p:cNvSpPr>
          <p:nvPr>
            <p:ph type="sldImg" idx="2"/>
          </p:nvPr>
        </p:nvSpPr>
        <p:spPr>
          <a:ln>
            <a:noFill/>
          </a:ln>
        </p:spPr>
      </p:sp>
      <p:sp>
        <p:nvSpPr>
          <p:cNvPr id="62468" name="Shape 2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308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64514" name="Shape 309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D088129-0221-4880-8115-F60591F3DF96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22</a:t>
            </a:fld>
            <a:endParaRPr lang="en-US" sz="1800"/>
          </a:p>
        </p:txBody>
      </p:sp>
      <p:sp>
        <p:nvSpPr>
          <p:cNvPr id="64515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84213"/>
            <a:ext cx="4572000" cy="3429000"/>
          </a:xfrm>
          <a:ln>
            <a:noFill/>
          </a:ln>
        </p:spPr>
      </p:sp>
      <p:sp>
        <p:nvSpPr>
          <p:cNvPr id="64516" name="Shape 3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90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0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2530" name="Shape 10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281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70658" name="Shape 28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95802BC-32BF-4EB2-8353-503BDD9FC7B8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24</a:t>
            </a:fld>
            <a:endParaRPr lang="en-US" sz="1800"/>
          </a:p>
        </p:txBody>
      </p:sp>
      <p:sp>
        <p:nvSpPr>
          <p:cNvPr id="70659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84213"/>
            <a:ext cx="4572000" cy="3429000"/>
          </a:xfrm>
          <a:ln>
            <a:noFill/>
          </a:ln>
        </p:spPr>
      </p:sp>
      <p:sp>
        <p:nvSpPr>
          <p:cNvPr id="70660" name="Shape 2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3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78850" name="Shape 378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hape 3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80898" name="Shape 38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399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1800"/>
              <a:t>*</a:t>
            </a:r>
          </a:p>
        </p:txBody>
      </p:sp>
      <p:sp>
        <p:nvSpPr>
          <p:cNvPr id="82946" name="Shape 400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3D8E7DB6-BB6E-4782-816C-996884D059CB}" type="slidenum">
              <a:rPr lang="en-US" sz="18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27</a:t>
            </a:fld>
            <a:endParaRPr lang="en-US" sz="1800"/>
          </a:p>
        </p:txBody>
      </p:sp>
      <p:sp>
        <p:nvSpPr>
          <p:cNvPr id="82947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84213"/>
            <a:ext cx="4572000" cy="3429000"/>
          </a:xfrm>
          <a:ln>
            <a:noFill/>
          </a:ln>
        </p:spPr>
      </p:sp>
      <p:sp>
        <p:nvSpPr>
          <p:cNvPr id="82948" name="Shape 40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hape 4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84994" name="Shape 412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42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87042" name="Shape 424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hape 4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89090" name="Shape 435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hape 4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91138" name="Shape 445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hape 4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93186" name="Shape 454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hape 4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95234" name="Shape 454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4578" name="Shape 12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3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6626" name="Shape 139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9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8674" name="Shape 197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7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35842" name="Shape 176"/>
          <p:cNvSpPr>
            <a:spLocks noGrp="1" noRot="1" noChangeAspect="1" noTextEdi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39938" name="Shape 170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41986" name="Shape 18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9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44034" name="Shape 197"/>
          <p:cNvSpPr>
            <a:spLocks noGrp="1" noRot="1" noChangeAspect="1"/>
          </p:cNvSpPr>
          <p:nvPr>
            <p:ph type="sldImg" idx="2"/>
          </p:nvPr>
        </p:nvSpPr>
        <p:spPr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36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1pPr>
            <a:lvl2pPr marL="342900" marR="0" indent="0" algn="ctr" rtl="0">
              <a:spcBef>
                <a:spcPts val="300"/>
              </a:spcBef>
              <a:spcAft>
                <a:spcPts val="0"/>
              </a:spcAft>
              <a:buClr>
                <a:srgbClr val="E24A18"/>
              </a:buClr>
              <a:buFont typeface="Noto Symbol"/>
              <a:buNone/>
              <a:defRPr/>
            </a:lvl2pPr>
            <a:lvl3pPr marL="685800" marR="0" indent="0" algn="ctr" rtl="0">
              <a:spcBef>
                <a:spcPts val="27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3pPr>
            <a:lvl4pPr marL="10287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4pPr>
            <a:lvl5pPr marL="13716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5pPr>
            <a:lvl6pPr marL="17145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6pPr>
            <a:lvl7pPr marL="20574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7pPr>
            <a:lvl8pPr marL="24003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8pPr>
            <a:lvl9pPr marL="2743200" marR="0" indent="0" algn="ctr" rtl="0">
              <a:spcBef>
                <a:spcPts val="240"/>
              </a:spcBef>
              <a:spcAft>
                <a:spcPts val="0"/>
              </a:spcAft>
              <a:buClr>
                <a:srgbClr val="E24A1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>
              <a:sym typeface="Arial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943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943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138987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hape 80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188913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Shape 82"/>
          <p:cNvSpPr txBox="1">
            <a:spLocks noGrp="1"/>
          </p:cNvSpPr>
          <p:nvPr>
            <p:ph type="title"/>
          </p:nvPr>
        </p:nvSpPr>
        <p:spPr bwMode="auto">
          <a:xfrm>
            <a:off x="468313" y="260350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>
              <a:sym typeface="Arial" charset="0"/>
            </a:endParaRPr>
          </a:p>
        </p:txBody>
      </p:sp>
      <p:sp>
        <p:nvSpPr>
          <p:cNvPr id="1028" name="Shape 83"/>
          <p:cNvSpPr txBox="1"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>
              <a:sym typeface="Arial" charset="0"/>
            </a:endParaRPr>
          </a:p>
        </p:txBody>
      </p:sp>
      <p:sp>
        <p:nvSpPr>
          <p:cNvPr id="14342" name="Shape 84"/>
          <p:cNvSpPr txBox="1">
            <a:spLocks noGrp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defRPr/>
            </a:pPr>
            <a:endParaRPr lang="fr-FR"/>
          </a:p>
        </p:txBody>
      </p:sp>
      <p:sp>
        <p:nvSpPr>
          <p:cNvPr id="14344" name="Shape 86"/>
          <p:cNvSpPr txBox="1">
            <a:spLocks noGrp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  <a:defRPr/>
            </a:pPr>
            <a:fld id="{1DFAF4F7-EC79-4D4A-BC94-DFF4854A447F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  <a:defRPr/>
              </a:pPr>
              <a:t>‹N°›</a:t>
            </a:fld>
            <a:endParaRPr lang="en-US" sz="1000"/>
          </a:p>
        </p:txBody>
      </p:sp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395288" y="6308725"/>
            <a:ext cx="237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14346" name="Espace réservé de la date 3"/>
          <p:cNvSpPr txBox="1">
            <a:spLocks noGrp="1"/>
          </p:cNvSpPr>
          <p:nvPr userDrawn="1"/>
        </p:nvSpPr>
        <p:spPr bwMode="auto">
          <a:xfrm>
            <a:off x="468313" y="6165850"/>
            <a:ext cx="14398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B2B718A-A0AA-421F-B0CD-A88A49D32018}" type="datetime1">
              <a:rPr lang="fr-FR" altLang="fr-FR" sz="1000">
                <a:solidFill>
                  <a:schemeClr val="tx1"/>
                </a:solidFill>
              </a:rPr>
              <a:pPr>
                <a:defRPr/>
              </a:pPr>
              <a:t>13/07/2021</a:t>
            </a:fld>
            <a:endParaRPr lang="fr-FR" altLang="fr-FR" sz="100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9"/>
          <p:cNvSpPr txBox="1">
            <a:spLocks noChangeArrowheads="1"/>
          </p:cNvSpPr>
          <p:nvPr/>
        </p:nvSpPr>
        <p:spPr bwMode="auto">
          <a:xfrm>
            <a:off x="0" y="0"/>
            <a:ext cx="9144000" cy="3573463"/>
          </a:xfrm>
          <a:prstGeom prst="rect">
            <a:avLst/>
          </a:prstGeom>
          <a:solidFill>
            <a:srgbClr val="3979AB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fr-FR" sz="1800"/>
          </a:p>
        </p:txBody>
      </p:sp>
      <p:sp>
        <p:nvSpPr>
          <p:cNvPr id="1027" name="Shape 10"/>
          <p:cNvSpPr txBox="1">
            <a:spLocks noChangeArrowheads="1"/>
          </p:cNvSpPr>
          <p:nvPr/>
        </p:nvSpPr>
        <p:spPr bwMode="auto">
          <a:xfrm>
            <a:off x="107950" y="260350"/>
            <a:ext cx="903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fr-FR" sz="1800"/>
          </a:p>
        </p:txBody>
      </p:sp>
      <p:sp>
        <p:nvSpPr>
          <p:cNvPr id="5124" name="Shape 11"/>
          <p:cNvSpPr txBox="1">
            <a:spLocks noGrp="1"/>
          </p:cNvSpPr>
          <p:nvPr>
            <p:ph type="title"/>
          </p:nvPr>
        </p:nvSpPr>
        <p:spPr bwMode="auto">
          <a:xfrm>
            <a:off x="1547813" y="260350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>
              <a:sym typeface="Arial" charset="0"/>
            </a:endParaRPr>
          </a:p>
        </p:txBody>
      </p:sp>
      <p:sp>
        <p:nvSpPr>
          <p:cNvPr id="5125" name="Shape 12"/>
          <p:cNvSpPr txBox="1"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>
              <a:sym typeface="Arial" charset="0"/>
            </a:endParaRPr>
          </a:p>
        </p:txBody>
      </p:sp>
      <p:sp>
        <p:nvSpPr>
          <p:cNvPr id="1030" name="Shape 13"/>
          <p:cNvSpPr txBox="1">
            <a:spLocks noGrp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defRPr/>
            </a:pPr>
            <a:endParaRPr lang="fr-FR"/>
          </a:p>
        </p:txBody>
      </p:sp>
      <p:sp>
        <p:nvSpPr>
          <p:cNvPr id="1031" name="Shape 14"/>
          <p:cNvSpPr txBox="1">
            <a:spLocks noGrp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  <a:defRPr/>
            </a:pPr>
            <a:fld id="{CDE8D22A-5192-46D5-B29E-290A624835EE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  <a:defRPr/>
              </a:pPr>
              <a:t>‹N°›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+mn-lt"/>
          <a:cs typeface="+mn-cs"/>
          <a:sym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jeux.fr/accompagner-mon-enfant/controle-parenta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jeux.fr/accompagner-mon-enfant/le-jeu-video-parlons-en-pedagojeux-lance-une-collection-de-fiches-pratiqu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ll.fr/lindustr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ll.fr/lindustri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agojeux.fr/comprendre-le-jeu-video/le-jeu-video-comment-ca-march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ll.fr/lindustri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pedagojeux.fr/comprendre-le-jeu-video/les-jeux-qui-font-debat/" TargetMode="External"/><Relationship Id="rId4" Type="http://schemas.openxmlformats.org/officeDocument/2006/relationships/hyperlink" Target="https://www.pedagojeux.fr/comprendre-le-jeu-video/les-jeux-en-famil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4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6B204D6-DA91-425E-85C0-817D9B485031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</a:t>
            </a:fld>
            <a:endParaRPr lang="en-US" sz="1000"/>
          </a:p>
        </p:txBody>
      </p:sp>
      <p:sp>
        <p:nvSpPr>
          <p:cNvPr id="19458" name="Shape 95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920F578-592C-4518-85C1-8450747B4DA0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</a:t>
            </a:fld>
            <a:endParaRPr lang="en-US" sz="1000"/>
          </a:p>
        </p:txBody>
      </p:sp>
      <p:sp>
        <p:nvSpPr>
          <p:cNvPr id="19459" name="Shape 96"/>
          <p:cNvSpPr txBox="1">
            <a:spLocks noGrp="1"/>
          </p:cNvSpPr>
          <p:nvPr>
            <p:ph type="ctrTitle" idx="4294967295"/>
          </p:nvPr>
        </p:nvSpPr>
        <p:spPr>
          <a:xfrm>
            <a:off x="468313" y="404813"/>
            <a:ext cx="8424862" cy="1944687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br>
              <a:rPr lang="en-US" sz="6000" b="1">
                <a:solidFill>
                  <a:srgbClr val="77B036"/>
                </a:solidFill>
              </a:rPr>
            </a:br>
            <a:r>
              <a:rPr lang="en-US" sz="6000" b="1">
                <a:solidFill>
                  <a:srgbClr val="77B036"/>
                </a:solidFill>
              </a:rPr>
              <a:t>RENCONTRE</a:t>
            </a:r>
            <a:br>
              <a:rPr lang="en-US" sz="6000" b="1">
                <a:solidFill>
                  <a:srgbClr val="77B036"/>
                </a:solidFill>
              </a:rPr>
            </a:br>
            <a:r>
              <a:rPr lang="en-US" sz="6000" b="1">
                <a:solidFill>
                  <a:srgbClr val="77B036"/>
                </a:solidFill>
              </a:rPr>
              <a:t>FAMILLE</a:t>
            </a:r>
            <a:br>
              <a:rPr lang="en-US" sz="6000" b="1">
                <a:solidFill>
                  <a:srgbClr val="77B036"/>
                </a:solidFill>
              </a:rPr>
            </a:br>
            <a:endParaRPr lang="en-US" sz="6000" b="1">
              <a:solidFill>
                <a:srgbClr val="77B036"/>
              </a:solidFill>
            </a:endParaRPr>
          </a:p>
        </p:txBody>
      </p:sp>
      <p:sp>
        <p:nvSpPr>
          <p:cNvPr id="19460" name="Shape 97"/>
          <p:cNvSpPr txBox="1">
            <a:spLocks noChangeArrowheads="1"/>
          </p:cNvSpPr>
          <p:nvPr/>
        </p:nvSpPr>
        <p:spPr bwMode="auto">
          <a:xfrm>
            <a:off x="2700338" y="4652963"/>
            <a:ext cx="3240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US" sz="4000" dirty="0" err="1"/>
              <a:t>Votre</a:t>
            </a:r>
            <a:r>
              <a:rPr lang="en-US" sz="4000" dirty="0"/>
              <a:t> Logo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65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38914" name="Shape 166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F5C4709F-2075-43C0-B2B6-A103A5279183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10</a:t>
            </a:fld>
            <a:endParaRPr lang="en-US" sz="1000"/>
          </a:p>
        </p:txBody>
      </p:sp>
      <p:sp>
        <p:nvSpPr>
          <p:cNvPr id="38915" name="Shape 167"/>
          <p:cNvSpPr txBox="1">
            <a:spLocks noGrp="1"/>
          </p:cNvSpPr>
          <p:nvPr>
            <p:ph type="body" idx="4294967295"/>
          </p:nvPr>
        </p:nvSpPr>
        <p:spPr>
          <a:xfrm>
            <a:off x="492125" y="1712913"/>
            <a:ext cx="8229600" cy="4525962"/>
          </a:xfrm>
        </p:spPr>
        <p:txBody>
          <a:bodyPr tIns="45700" bIns="45700"/>
          <a:lstStyle/>
          <a:p>
            <a:pPr eaLnBrk="1" hangingPunct="1">
              <a:buClr>
                <a:srgbClr val="000000"/>
              </a:buClr>
            </a:pPr>
            <a:endParaRPr lang="fr-FR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0000"/>
              </a:buClr>
            </a:pPr>
            <a:endParaRPr lang="fr-FR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000000"/>
              </a:buClr>
            </a:pPr>
            <a:endParaRPr lang="fr-FR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3979AB"/>
              </a:buClr>
              <a:buSzPct val="25000"/>
            </a:pPr>
            <a:r>
              <a:rPr lang="en-US" sz="3600" dirty="0">
                <a:solidFill>
                  <a:srgbClr val="3979AB"/>
                </a:solidFill>
                <a:latin typeface="Arial" charset="0"/>
                <a:cs typeface="Arial" charset="0"/>
              </a:rPr>
              <a:t>Et chez </a:t>
            </a:r>
            <a:r>
              <a:rPr lang="en-US" sz="36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vous</a:t>
            </a:r>
            <a:r>
              <a:rPr lang="en-US" sz="3600" dirty="0">
                <a:solidFill>
                  <a:srgbClr val="3979AB"/>
                </a:solidFill>
                <a:latin typeface="Arial" charset="0"/>
                <a:cs typeface="Arial" charset="0"/>
              </a:rPr>
              <a:t>, </a:t>
            </a:r>
            <a:r>
              <a:rPr lang="en-US" sz="36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ça</a:t>
            </a:r>
            <a:r>
              <a:rPr lang="en-US" sz="3600" dirty="0">
                <a:solidFill>
                  <a:srgbClr val="3979AB"/>
                </a:solidFill>
                <a:latin typeface="Arial" charset="0"/>
                <a:cs typeface="Arial" charset="0"/>
              </a:rPr>
              <a:t> se passe comment ?</a:t>
            </a:r>
          </a:p>
          <a:p>
            <a:pPr eaLnBrk="1" hangingPunct="1">
              <a:buClr>
                <a:srgbClr val="E24A18"/>
              </a:buClr>
            </a:pPr>
            <a:endParaRPr lang="fr-FR" sz="36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78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40962" name="Shape 179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534C733-4A80-48C6-8E38-B4008191ADDC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11</a:t>
            </a:fld>
            <a:endParaRPr lang="en-US" sz="1000"/>
          </a:p>
        </p:txBody>
      </p:sp>
      <p:sp>
        <p:nvSpPr>
          <p:cNvPr id="40963" name="Shape 18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D1674B2-936F-482B-96B8-7E7DB448BDB4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11</a:t>
            </a:fld>
            <a:endParaRPr lang="en-US" sz="1000"/>
          </a:p>
        </p:txBody>
      </p:sp>
      <p:sp>
        <p:nvSpPr>
          <p:cNvPr id="40964" name="Shape 182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Les principales questions que se posent les parents</a:t>
            </a:r>
          </a:p>
        </p:txBody>
      </p:sp>
      <p:pic>
        <p:nvPicPr>
          <p:cNvPr id="40965" name="Shape 18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25" y="5027613"/>
            <a:ext cx="27717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Shape 184"/>
          <p:cNvSpPr txBox="1">
            <a:spLocks noGrp="1"/>
          </p:cNvSpPr>
          <p:nvPr>
            <p:ph type="body" idx="4294967295"/>
          </p:nvPr>
        </p:nvSpPr>
        <p:spPr>
          <a:xfrm>
            <a:off x="539750" y="1557338"/>
            <a:ext cx="8229600" cy="4525962"/>
          </a:xfrm>
        </p:spPr>
        <p:txBody>
          <a:bodyPr tIns="45700" bIns="45700"/>
          <a:lstStyle/>
          <a:p>
            <a:pPr marL="266700" indent="-266700" eaLnBrk="1" hangingPunct="1">
              <a:buClr>
                <a:srgbClr val="E24A18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Combien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de temps ?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E24A18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A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quel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âge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?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E24A18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Quels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dangers ?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E24A18"/>
              </a:buClr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Une occasion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d’apprendre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aussi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? 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endParaRPr lang="fr-FR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266700" indent="-266700" eaLnBrk="1" hangingPunct="1">
              <a:spcBef>
                <a:spcPts val="563"/>
              </a:spcBef>
              <a:buClr>
                <a:srgbClr val="3979AB"/>
              </a:buClr>
              <a:buSzPct val="25000"/>
            </a:pP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Qu’est-ce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</a:t>
            </a: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qu’on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</a:t>
            </a: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peut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faire ? 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3979AB"/>
              </a:buClr>
              <a:buSzPct val="25000"/>
            </a:pP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Qu’est-ce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</a:t>
            </a: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qu’on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</a:t>
            </a:r>
            <a:r>
              <a:rPr lang="en-US" sz="2800" i="1" dirty="0" err="1">
                <a:solidFill>
                  <a:srgbClr val="666666"/>
                </a:solidFill>
                <a:latin typeface="Arial" charset="0"/>
                <a:cs typeface="Arial" charset="0"/>
              </a:rPr>
              <a:t>doit</a:t>
            </a:r>
            <a:r>
              <a:rPr lang="en-US" sz="2800" i="1" dirty="0">
                <a:solidFill>
                  <a:srgbClr val="666666"/>
                </a:solidFill>
                <a:latin typeface="Arial" charset="0"/>
                <a:cs typeface="Arial" charset="0"/>
              </a:rPr>
              <a:t> faire ?</a:t>
            </a:r>
          </a:p>
          <a:p>
            <a:pPr marL="266700" indent="-266700" eaLnBrk="1" hangingPunct="1">
              <a:spcBef>
                <a:spcPts val="563"/>
              </a:spcBef>
              <a:buClr>
                <a:srgbClr val="3979AB"/>
              </a:buClr>
              <a:buSzPct val="25000"/>
            </a:pPr>
            <a:endParaRPr lang="en-US" sz="2800" i="1" dirty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89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43010" name="Shape 19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43FABF7-AD6F-4B9E-93BF-D2DA2828513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12</a:t>
            </a:fld>
            <a:endParaRPr lang="en-US" sz="1000"/>
          </a:p>
        </p:txBody>
      </p:sp>
      <p:sp>
        <p:nvSpPr>
          <p:cNvPr id="43011" name="Shape 191"/>
          <p:cNvSpPr txBox="1">
            <a:spLocks noChangeArrowheads="1"/>
          </p:cNvSpPr>
          <p:nvPr/>
        </p:nvSpPr>
        <p:spPr bwMode="auto">
          <a:xfrm>
            <a:off x="1476375" y="6237288"/>
            <a:ext cx="935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43012" name="Shape 19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A4ABCAD-A477-4725-9388-FBB3FE16B7BB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12</a:t>
            </a:fld>
            <a:endParaRPr lang="en-US" sz="1000"/>
          </a:p>
        </p:txBody>
      </p:sp>
      <p:sp>
        <p:nvSpPr>
          <p:cNvPr id="43013" name="Shape 193"/>
          <p:cNvSpPr txBox="1">
            <a:spLocks noGrp="1"/>
          </p:cNvSpPr>
          <p:nvPr>
            <p:ph type="title" idx="4294967295"/>
          </p:nvPr>
        </p:nvSpPr>
        <p:spPr>
          <a:xfrm>
            <a:off x="403225" y="1700213"/>
            <a:ext cx="8018463" cy="3457575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Combien de temps ?</a:t>
            </a:r>
          </a:p>
        </p:txBody>
      </p:sp>
      <p:sp>
        <p:nvSpPr>
          <p:cNvPr id="43014" name="Shape 194"/>
          <p:cNvSpPr>
            <a:spLocks noChangeAspect="1" noChangeArrowheads="1"/>
          </p:cNvSpPr>
          <p:nvPr/>
        </p:nvSpPr>
        <p:spPr bwMode="auto">
          <a:xfrm>
            <a:off x="15841663" y="4437063"/>
            <a:ext cx="2692400" cy="295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99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fr-FR" sz="1800"/>
          </a:p>
        </p:txBody>
      </p:sp>
      <p:sp>
        <p:nvSpPr>
          <p:cNvPr id="45058" name="Shape 20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D957ECA-E07F-45B2-89C2-0BB7EEC8AF63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13</a:t>
            </a:fld>
            <a:endParaRPr lang="en-US" sz="1000"/>
          </a:p>
        </p:txBody>
      </p:sp>
      <p:sp>
        <p:nvSpPr>
          <p:cNvPr id="45059" name="Shape 20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45D872A-D6E3-4790-83D9-E082066EA308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13</a:t>
            </a:fld>
            <a:endParaRPr lang="en-US" sz="1000"/>
          </a:p>
        </p:txBody>
      </p:sp>
      <p:sp>
        <p:nvSpPr>
          <p:cNvPr id="45060" name="Shape 202"/>
          <p:cNvSpPr txBox="1">
            <a:spLocks noGrp="1"/>
          </p:cNvSpPr>
          <p:nvPr>
            <p:ph type="title" idx="4294967295"/>
          </p:nvPr>
        </p:nvSpPr>
        <p:spPr>
          <a:xfrm>
            <a:off x="0" y="333375"/>
            <a:ext cx="7956550" cy="1143000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On le laisse jouer combien de temps?</a:t>
            </a:r>
          </a:p>
        </p:txBody>
      </p:sp>
      <p:sp>
        <p:nvSpPr>
          <p:cNvPr id="45061" name="Shape 203"/>
          <p:cNvSpPr txBox="1">
            <a:spLocks noGrp="1"/>
          </p:cNvSpPr>
          <p:nvPr>
            <p:ph type="body" idx="4294967295"/>
          </p:nvPr>
        </p:nvSpPr>
        <p:spPr>
          <a:xfrm>
            <a:off x="2124075" y="1844675"/>
            <a:ext cx="6838950" cy="4321175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</a:pPr>
            <a:r>
              <a:rPr lang="en-US" sz="2200" dirty="0">
                <a:solidFill>
                  <a:srgbClr val="E24A18"/>
                </a:solidFill>
                <a:latin typeface="Arial" charset="0"/>
                <a:cs typeface="Arial" charset="0"/>
              </a:rPr>
              <a:t>Pas de temps de </a:t>
            </a:r>
            <a:r>
              <a:rPr lang="en-US" sz="2200" dirty="0" err="1">
                <a:solidFill>
                  <a:srgbClr val="E24A18"/>
                </a:solidFill>
                <a:latin typeface="Arial" charset="0"/>
                <a:cs typeface="Arial" charset="0"/>
              </a:rPr>
              <a:t>jeu</a:t>
            </a:r>
            <a:r>
              <a:rPr lang="en-US" sz="2200" dirty="0">
                <a:solidFill>
                  <a:srgbClr val="E24A18"/>
                </a:solidFill>
                <a:latin typeface="Arial" charset="0"/>
                <a:cs typeface="Arial" charset="0"/>
              </a:rPr>
              <a:t> de </a:t>
            </a:r>
            <a:r>
              <a:rPr lang="en-US" sz="2200" dirty="0" err="1">
                <a:solidFill>
                  <a:srgbClr val="E24A18"/>
                </a:solidFill>
                <a:latin typeface="Arial" charset="0"/>
                <a:cs typeface="Arial" charset="0"/>
              </a:rPr>
              <a:t>référence</a:t>
            </a:r>
            <a:r>
              <a:rPr lang="en-US" sz="2200" dirty="0">
                <a:solidFill>
                  <a:srgbClr val="E24A18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E24A18"/>
                </a:solidFill>
                <a:latin typeface="Arial" charset="0"/>
                <a:cs typeface="Arial" charset="0"/>
              </a:rPr>
              <a:t>recommandé</a:t>
            </a:r>
            <a:br>
              <a:rPr lang="en-US" sz="2200" dirty="0">
                <a:solidFill>
                  <a:srgbClr val="3979AB"/>
                </a:solidFill>
                <a:latin typeface="Arial" charset="0"/>
                <a:cs typeface="Arial" charset="0"/>
              </a:rPr>
            </a:br>
            <a:endParaRPr lang="en-US" sz="22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lvl="2" eaLnBrk="1" hangingPunct="1">
              <a:spcBef>
                <a:spcPts val="475"/>
              </a:spcBef>
              <a:buClr>
                <a:srgbClr val="E24A18"/>
              </a:buClr>
            </a:pP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Ça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dépend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:</a:t>
            </a:r>
          </a:p>
          <a:p>
            <a:pPr lvl="3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De son </a:t>
            </a:r>
            <a:r>
              <a:rPr lang="en-US" sz="1800" dirty="0" err="1">
                <a:latin typeface="Arial" charset="0"/>
                <a:cs typeface="Arial" charset="0"/>
              </a:rPr>
              <a:t>âge</a:t>
            </a:r>
            <a:endParaRPr lang="en-US" sz="1800" dirty="0">
              <a:latin typeface="Arial" charset="0"/>
              <a:cs typeface="Arial" charset="0"/>
            </a:endParaRPr>
          </a:p>
          <a:p>
            <a:pPr lvl="3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De </a:t>
            </a:r>
            <a:r>
              <a:rPr lang="en-US" sz="1800" dirty="0" err="1">
                <a:latin typeface="Arial" charset="0"/>
                <a:cs typeface="Arial" charset="0"/>
              </a:rPr>
              <a:t>ses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autres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activités</a:t>
            </a:r>
            <a:endParaRPr lang="en-US" sz="1800" dirty="0">
              <a:latin typeface="Arial" charset="0"/>
              <a:cs typeface="Arial" charset="0"/>
            </a:endParaRPr>
          </a:p>
          <a:p>
            <a:pPr lvl="3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De </a:t>
            </a:r>
            <a:r>
              <a:rPr lang="en-US" sz="1800" dirty="0" err="1">
                <a:latin typeface="Arial" charset="0"/>
                <a:cs typeface="Arial" charset="0"/>
              </a:rPr>
              <a:t>ses</a:t>
            </a:r>
            <a:r>
              <a:rPr lang="en-US" sz="1800" dirty="0">
                <a:latin typeface="Arial" charset="0"/>
                <a:cs typeface="Arial" charset="0"/>
              </a:rPr>
              <a:t> devoirs</a:t>
            </a:r>
          </a:p>
          <a:p>
            <a:pPr eaLnBrk="1" hangingPunct="1">
              <a:spcBef>
                <a:spcPts val="400"/>
              </a:spcBef>
              <a:buClr>
                <a:srgbClr val="E24A18"/>
              </a:buClr>
            </a:pPr>
            <a:endParaRPr lang="fr-FR" sz="1200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75"/>
              </a:spcBef>
              <a:buClr>
                <a:srgbClr val="E24A18"/>
              </a:buClr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Le temps passé à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jouer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ne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devrait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doit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pas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empiéter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sur :</a:t>
            </a:r>
          </a:p>
          <a:p>
            <a:pPr lvl="4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La vie </a:t>
            </a:r>
            <a:r>
              <a:rPr lang="en-US" sz="1800" dirty="0" err="1">
                <a:latin typeface="Arial" charset="0"/>
                <a:cs typeface="Arial" charset="0"/>
              </a:rPr>
              <a:t>familiale</a:t>
            </a:r>
            <a:endParaRPr lang="en-US" sz="1800" dirty="0">
              <a:latin typeface="Arial" charset="0"/>
              <a:cs typeface="Arial" charset="0"/>
            </a:endParaRPr>
          </a:p>
          <a:p>
            <a:pPr lvl="4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Les </a:t>
            </a:r>
            <a:r>
              <a:rPr lang="en-US" sz="1800" dirty="0" err="1">
                <a:latin typeface="Arial" charset="0"/>
                <a:cs typeface="Arial" charset="0"/>
              </a:rPr>
              <a:t>amis</a:t>
            </a:r>
            <a:endParaRPr lang="en-US" sz="1800" dirty="0">
              <a:latin typeface="Arial" charset="0"/>
              <a:cs typeface="Arial" charset="0"/>
            </a:endParaRPr>
          </a:p>
          <a:p>
            <a:pPr lvl="4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Le temps de </a:t>
            </a:r>
            <a:r>
              <a:rPr lang="en-US" sz="1800" dirty="0" err="1">
                <a:latin typeface="Arial" charset="0"/>
                <a:cs typeface="Arial" charset="0"/>
              </a:rPr>
              <a:t>sommeil</a:t>
            </a: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buClr>
                <a:srgbClr val="E24A18"/>
              </a:buClr>
            </a:pPr>
            <a:endParaRPr lang="fr-FR" sz="1800" dirty="0">
              <a:latin typeface="Arial" charset="0"/>
              <a:cs typeface="Arial" charset="0"/>
            </a:endParaRPr>
          </a:p>
        </p:txBody>
      </p:sp>
      <p:pic>
        <p:nvPicPr>
          <p:cNvPr id="45062" name="Shape 20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068638"/>
            <a:ext cx="1855788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209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8237A23-B1A5-428B-A215-7629F645FE2D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14</a:t>
            </a:fld>
            <a:endParaRPr lang="en-US" sz="1000"/>
          </a:p>
        </p:txBody>
      </p:sp>
      <p:sp>
        <p:nvSpPr>
          <p:cNvPr id="47106" name="Shape 21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DF7A915-CB54-46FF-B586-96A8EB3DA286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14</a:t>
            </a:fld>
            <a:endParaRPr lang="en-US" sz="1000"/>
          </a:p>
        </p:txBody>
      </p:sp>
      <p:sp>
        <p:nvSpPr>
          <p:cNvPr id="47107" name="Shape 211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  On fait quoi ?</a:t>
            </a:r>
          </a:p>
        </p:txBody>
      </p:sp>
      <p:sp>
        <p:nvSpPr>
          <p:cNvPr id="47108" name="Shape 212"/>
          <p:cNvSpPr txBox="1">
            <a:spLocks noGrp="1"/>
          </p:cNvSpPr>
          <p:nvPr>
            <p:ph type="body" idx="4294967295"/>
          </p:nvPr>
        </p:nvSpPr>
        <p:spPr>
          <a:xfrm>
            <a:off x="971550" y="2133600"/>
            <a:ext cx="7560890" cy="3383632"/>
          </a:xfrm>
        </p:spPr>
        <p:txBody>
          <a:bodyPr tIns="45700" bIns="45700"/>
          <a:lstStyle/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On fixe un temps de jeu (durée) en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raisonnant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aussi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“temps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écran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” (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c’est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à dire en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prenant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en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compte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le temps passé sur TOUS les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écrans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)</a:t>
            </a:r>
          </a:p>
          <a:p>
            <a:pPr marL="742950" lvl="1" indent="-28575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On se met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d’accord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sur le moment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où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il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peut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jouer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: le week-end, après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ses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devoirs,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avant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le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dîner</a:t>
            </a: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</a:pPr>
            <a:endParaRPr lang="fr-FR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47109" name="Shape 2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320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209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C6039FC-8878-4E1F-B465-3F4E7414D672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15</a:t>
            </a:fld>
            <a:endParaRPr lang="en-US" sz="1000"/>
          </a:p>
        </p:txBody>
      </p:sp>
      <p:sp>
        <p:nvSpPr>
          <p:cNvPr id="49154" name="Shape 21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C9CE5E81-0CC1-4937-94D0-22C4282827F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15</a:t>
            </a:fld>
            <a:endParaRPr lang="en-US" sz="1000"/>
          </a:p>
        </p:txBody>
      </p:sp>
      <p:sp>
        <p:nvSpPr>
          <p:cNvPr id="49155" name="Shape 211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  On fait quoi ?</a:t>
            </a:r>
          </a:p>
        </p:txBody>
      </p:sp>
      <p:sp>
        <p:nvSpPr>
          <p:cNvPr id="49156" name="Shape 212"/>
          <p:cNvSpPr txBox="1">
            <a:spLocks noGrp="1"/>
          </p:cNvSpPr>
          <p:nvPr>
            <p:ph type="body" idx="4294967295"/>
          </p:nvPr>
        </p:nvSpPr>
        <p:spPr>
          <a:xfrm>
            <a:off x="683568" y="1296988"/>
            <a:ext cx="8280920" cy="4940300"/>
          </a:xfrm>
        </p:spPr>
        <p:txBody>
          <a:bodyPr tIns="45700" bIns="45700"/>
          <a:lstStyle/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éteint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tous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les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écrans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au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moins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une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heure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avant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l’heure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du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coucher</a:t>
            </a: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On se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facilite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la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tâche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si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les consoles et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autres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tablettes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téléphones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télévisions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et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ordinateurs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ne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sont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pas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dans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la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chambre</a:t>
            </a: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Attention à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qu’ils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dorment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assez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! </a:t>
            </a:r>
          </a:p>
          <a:p>
            <a:pPr marL="742950" lvl="1" indent="-28575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8/10 h pour les adolescents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en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moyenne</a:t>
            </a: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</a:pP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En savoir plus : https://sommeilenfant.reseau-morphee.fr/enfant/sommeil-de-lenfant/</a:t>
            </a: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</a:pPr>
            <a:endParaRPr lang="en-US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</a:pPr>
            <a:endParaRPr lang="fr-FR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</a:pPr>
            <a:endParaRPr lang="fr-FR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49157" name="Shape 2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320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22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32F75DE-0B0D-41C9-9AAF-454334DB6B0B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16</a:t>
            </a:fld>
            <a:endParaRPr lang="en-US" sz="1000"/>
          </a:p>
        </p:txBody>
      </p:sp>
      <p:sp>
        <p:nvSpPr>
          <p:cNvPr id="51202" name="Shape 22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F5D6F35D-59CF-4450-8BA6-EFFF57BF47F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16</a:t>
            </a:fld>
            <a:endParaRPr lang="en-US" sz="1000"/>
          </a:p>
        </p:txBody>
      </p:sp>
      <p:sp>
        <p:nvSpPr>
          <p:cNvPr id="51203" name="Shape 222"/>
          <p:cNvSpPr txBox="1">
            <a:spLocks noGrp="1"/>
          </p:cNvSpPr>
          <p:nvPr>
            <p:ph type="body" idx="4294967295"/>
          </p:nvPr>
        </p:nvSpPr>
        <p:spPr>
          <a:xfrm>
            <a:off x="250825" y="1557338"/>
            <a:ext cx="8893175" cy="1971675"/>
          </a:xfrm>
        </p:spPr>
        <p:txBody>
          <a:bodyPr tIns="45700" bIns="45700"/>
          <a:lstStyle/>
          <a:p>
            <a:pPr eaLnBrk="1" hangingPunct="1">
              <a:lnSpc>
                <a:spcPct val="80000"/>
              </a:lnSpc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Les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signaux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d’alerte</a:t>
            </a:r>
            <a:r>
              <a:rPr lang="en-US" sz="24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 err="1">
                <a:latin typeface="Arial" charset="0"/>
                <a:cs typeface="Arial" charset="0"/>
              </a:rPr>
              <a:t>L’enfant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s’isole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Il ne </a:t>
            </a:r>
            <a:r>
              <a:rPr lang="en-US" sz="1800" dirty="0" err="1">
                <a:latin typeface="Arial" charset="0"/>
                <a:cs typeface="Arial" charset="0"/>
              </a:rPr>
              <a:t>vous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parle</a:t>
            </a:r>
            <a:r>
              <a:rPr lang="en-US" sz="1800" dirty="0">
                <a:latin typeface="Arial" charset="0"/>
                <a:cs typeface="Arial" charset="0"/>
              </a:rPr>
              <a:t> plus, </a:t>
            </a:r>
            <a:r>
              <a:rPr lang="en-US" sz="1800" dirty="0" err="1">
                <a:latin typeface="Arial" charset="0"/>
                <a:cs typeface="Arial" charset="0"/>
              </a:rPr>
              <a:t>ni</a:t>
            </a:r>
            <a:r>
              <a:rPr lang="en-US" sz="1800" dirty="0">
                <a:latin typeface="Arial" charset="0"/>
                <a:cs typeface="Arial" charset="0"/>
              </a:rPr>
              <a:t> à </a:t>
            </a:r>
            <a:r>
              <a:rPr lang="en-US" sz="1800" dirty="0" err="1">
                <a:latin typeface="Arial" charset="0"/>
                <a:cs typeface="Arial" charset="0"/>
              </a:rPr>
              <a:t>ses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amis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Il </a:t>
            </a:r>
            <a:r>
              <a:rPr lang="en-US" sz="1800" dirty="0" err="1">
                <a:latin typeface="Arial" charset="0"/>
                <a:cs typeface="Arial" charset="0"/>
              </a:rPr>
              <a:t>vous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ment</a:t>
            </a:r>
            <a:r>
              <a:rPr lang="en-US" sz="1800" dirty="0">
                <a:latin typeface="Arial" charset="0"/>
                <a:cs typeface="Arial" charset="0"/>
              </a:rPr>
              <a:t> sur le temps </a:t>
            </a:r>
            <a:r>
              <a:rPr lang="en-US" sz="1800" dirty="0" err="1">
                <a:latin typeface="Arial" charset="0"/>
                <a:cs typeface="Arial" charset="0"/>
              </a:rPr>
              <a:t>qu’il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passe</a:t>
            </a:r>
            <a:r>
              <a:rPr lang="en-US" sz="1800" dirty="0">
                <a:latin typeface="Arial" charset="0"/>
                <a:cs typeface="Arial" charset="0"/>
              </a:rPr>
              <a:t> à </a:t>
            </a:r>
            <a:r>
              <a:rPr lang="en-US" sz="1800" dirty="0" err="1">
                <a:latin typeface="Arial" charset="0"/>
                <a:cs typeface="Arial" charset="0"/>
              </a:rPr>
              <a:t>jouer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 err="1">
                <a:latin typeface="Arial" charset="0"/>
                <a:cs typeface="Arial" charset="0"/>
              </a:rPr>
              <a:t>Ses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résultats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scolaires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sont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en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baisse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d’une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façon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inquiétante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Il </a:t>
            </a:r>
            <a:r>
              <a:rPr lang="en-US" sz="1800" dirty="0" err="1">
                <a:latin typeface="Arial" charset="0"/>
                <a:cs typeface="Arial" charset="0"/>
              </a:rPr>
              <a:t>est</a:t>
            </a:r>
            <a:r>
              <a:rPr lang="en-US" sz="1800" dirty="0">
                <a:latin typeface="Arial" charset="0"/>
                <a:cs typeface="Arial" charset="0"/>
              </a:rPr>
              <a:t> irritable, </a:t>
            </a:r>
            <a:r>
              <a:rPr lang="en-US" sz="1800" dirty="0" err="1">
                <a:latin typeface="Arial" charset="0"/>
                <a:cs typeface="Arial" charset="0"/>
              </a:rPr>
              <a:t>fatigué</a:t>
            </a:r>
            <a:r>
              <a:rPr lang="en-US" sz="1800" dirty="0">
                <a:latin typeface="Arial" charset="0"/>
                <a:cs typeface="Arial" charset="0"/>
              </a:rPr>
              <a:t>, son alimentation </a:t>
            </a:r>
            <a:r>
              <a:rPr lang="en-US" sz="1800" dirty="0" err="1">
                <a:latin typeface="Arial" charset="0"/>
                <a:cs typeface="Arial" charset="0"/>
              </a:rPr>
              <a:t>est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perturbée</a:t>
            </a:r>
            <a:endParaRPr lang="en-US" sz="1800" dirty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Il </a:t>
            </a:r>
            <a:r>
              <a:rPr lang="en-US" sz="1800" dirty="0" err="1">
                <a:latin typeface="Arial" charset="0"/>
                <a:cs typeface="Arial" charset="0"/>
              </a:rPr>
              <a:t>n’est</a:t>
            </a:r>
            <a:r>
              <a:rPr lang="en-US" sz="1800" dirty="0">
                <a:latin typeface="Arial" charset="0"/>
                <a:cs typeface="Arial" charset="0"/>
              </a:rPr>
              <a:t> plus du tout </a:t>
            </a:r>
            <a:r>
              <a:rPr lang="en-US" sz="1800" dirty="0" err="1">
                <a:latin typeface="Arial" charset="0"/>
                <a:cs typeface="Arial" charset="0"/>
              </a:rPr>
              <a:t>intéressé</a:t>
            </a:r>
            <a:r>
              <a:rPr lang="en-US" sz="1800" dirty="0">
                <a:latin typeface="Arial" charset="0"/>
                <a:cs typeface="Arial" charset="0"/>
              </a:rPr>
              <a:t> par </a:t>
            </a:r>
            <a:r>
              <a:rPr lang="en-US" sz="1800" dirty="0" err="1">
                <a:latin typeface="Arial" charset="0"/>
                <a:cs typeface="Arial" charset="0"/>
              </a:rPr>
              <a:t>ses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autres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activités</a:t>
            </a:r>
            <a:r>
              <a:rPr lang="en-US" sz="1800" dirty="0">
                <a:latin typeface="Arial" charset="0"/>
                <a:cs typeface="Arial" charset="0"/>
              </a:rPr>
              <a:t> (</a:t>
            </a:r>
            <a:r>
              <a:rPr lang="en-US" sz="1800" dirty="0" err="1">
                <a:latin typeface="Arial" charset="0"/>
                <a:cs typeface="Arial" charset="0"/>
              </a:rPr>
              <a:t>amis</a:t>
            </a:r>
            <a:r>
              <a:rPr lang="en-US" sz="1800" dirty="0">
                <a:latin typeface="Arial" charset="0"/>
                <a:cs typeface="Arial" charset="0"/>
              </a:rPr>
              <a:t>, sports, </a:t>
            </a:r>
            <a:r>
              <a:rPr lang="en-US" sz="1800" dirty="0" err="1">
                <a:latin typeface="Arial" charset="0"/>
                <a:cs typeface="Arial" charset="0"/>
              </a:rPr>
              <a:t>loisirs</a:t>
            </a:r>
            <a:r>
              <a:rPr lang="en-US" sz="1800" dirty="0">
                <a:latin typeface="Arial" charset="0"/>
                <a:cs typeface="Arial" charset="0"/>
              </a:rPr>
              <a:t>, …)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en-US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</a:pPr>
            <a:endParaRPr lang="fr-FR" sz="24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sp>
        <p:nvSpPr>
          <p:cNvPr id="51204" name="Shape 223"/>
          <p:cNvSpPr txBox="1">
            <a:spLocks noGrp="1"/>
          </p:cNvSpPr>
          <p:nvPr>
            <p:ph type="title" idx="4294967295"/>
          </p:nvPr>
        </p:nvSpPr>
        <p:spPr>
          <a:xfrm>
            <a:off x="1403350" y="146050"/>
            <a:ext cx="7138988" cy="1143000"/>
          </a:xfrm>
        </p:spPr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 dirty="0">
                <a:solidFill>
                  <a:srgbClr val="E24A18"/>
                </a:solidFill>
                <a:latin typeface="Arial" charset="0"/>
                <a:cs typeface="Arial" charset="0"/>
              </a:rPr>
              <a:t>Trop, </a:t>
            </a:r>
            <a:r>
              <a:rPr lang="en-US" sz="3600" dirty="0" err="1">
                <a:solidFill>
                  <a:srgbClr val="E24A18"/>
                </a:solidFill>
                <a:latin typeface="Arial" charset="0"/>
                <a:cs typeface="Arial" charset="0"/>
              </a:rPr>
              <a:t>c’est</a:t>
            </a:r>
            <a:r>
              <a:rPr lang="en-US" sz="3600" dirty="0">
                <a:solidFill>
                  <a:srgbClr val="E24A18"/>
                </a:solidFill>
                <a:latin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rgbClr val="E24A18"/>
                </a:solidFill>
                <a:latin typeface="Arial" charset="0"/>
                <a:cs typeface="Arial" charset="0"/>
              </a:rPr>
              <a:t>quand</a:t>
            </a:r>
            <a:r>
              <a:rPr lang="en-US" sz="3600" dirty="0">
                <a:solidFill>
                  <a:srgbClr val="E24A18"/>
                </a:solidFill>
                <a:latin typeface="Arial" charset="0"/>
                <a:cs typeface="Arial" charset="0"/>
              </a:rPr>
              <a:t> ?</a:t>
            </a:r>
          </a:p>
        </p:txBody>
      </p:sp>
      <p:sp>
        <p:nvSpPr>
          <p:cNvPr id="51205" name="Shape 224"/>
          <p:cNvSpPr txBox="1">
            <a:spLocks noChangeArrowheads="1"/>
          </p:cNvSpPr>
          <p:nvPr/>
        </p:nvSpPr>
        <p:spPr bwMode="auto">
          <a:xfrm>
            <a:off x="323528" y="3706131"/>
            <a:ext cx="71389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E24A18"/>
              </a:buClr>
              <a:buSzPct val="200000"/>
              <a:buFont typeface="Arial" charset="0"/>
              <a:buChar char="»"/>
            </a:pPr>
            <a:r>
              <a:rPr lang="en-US" dirty="0"/>
              <a:t> </a:t>
            </a:r>
            <a:r>
              <a:rPr lang="en-US" sz="2400" dirty="0">
                <a:solidFill>
                  <a:srgbClr val="3979AB"/>
                </a:solidFill>
              </a:rPr>
              <a:t>On fait quoi ?</a:t>
            </a:r>
            <a:endParaRPr lang="en-US" sz="2400" dirty="0">
              <a:solidFill>
                <a:srgbClr val="E24A18"/>
              </a:solidFill>
            </a:endParaRPr>
          </a:p>
        </p:txBody>
      </p:sp>
      <p:sp>
        <p:nvSpPr>
          <p:cNvPr id="51206" name="Shape 225"/>
          <p:cNvSpPr txBox="1">
            <a:spLocks noChangeArrowheads="1"/>
          </p:cNvSpPr>
          <p:nvPr/>
        </p:nvSpPr>
        <p:spPr bwMode="auto">
          <a:xfrm>
            <a:off x="287338" y="4149725"/>
            <a:ext cx="88566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marL="742950" lvl="1" indent="-285750">
              <a:lnSpc>
                <a:spcPct val="80000"/>
              </a:lnSpc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ne fait pas </a:t>
            </a:r>
            <a:r>
              <a:rPr lang="en-US" sz="1800" dirty="0" err="1"/>
              <a:t>l’autruche</a:t>
            </a:r>
            <a:endParaRPr lang="en-US" sz="1800" dirty="0"/>
          </a:p>
          <a:p>
            <a:pPr marL="742950" lvl="1" indent="-285750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discute</a:t>
            </a:r>
            <a:r>
              <a:rPr lang="en-US" sz="1800" dirty="0"/>
              <a:t> avec </a:t>
            </a:r>
            <a:r>
              <a:rPr lang="en-US" sz="1800" dirty="0" err="1"/>
              <a:t>lui</a:t>
            </a:r>
            <a:endParaRPr lang="en-US" sz="1800" dirty="0"/>
          </a:p>
          <a:p>
            <a:pPr marL="742950" lvl="1" indent="-285750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</a:t>
            </a:r>
            <a:r>
              <a:rPr lang="en-US" sz="1800" dirty="0" err="1"/>
              <a:t>cherche</a:t>
            </a:r>
            <a:r>
              <a:rPr lang="en-US" sz="1800" dirty="0"/>
              <a:t> à savoir </a:t>
            </a:r>
            <a:r>
              <a:rPr lang="en-US" sz="1800" dirty="0" err="1"/>
              <a:t>pourquoi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joue</a:t>
            </a:r>
            <a:r>
              <a:rPr lang="en-US" sz="1800" dirty="0"/>
              <a:t> </a:t>
            </a:r>
            <a:r>
              <a:rPr lang="en-US" sz="1800" dirty="0" err="1"/>
              <a:t>autant</a:t>
            </a:r>
            <a:r>
              <a:rPr lang="en-US" sz="1800" dirty="0"/>
              <a:t> :</a:t>
            </a:r>
            <a:br>
              <a:rPr lang="en-US" sz="1800" dirty="0"/>
            </a:br>
            <a:r>
              <a:rPr lang="en-US" sz="1800" i="1" dirty="0" err="1"/>
              <a:t>une</a:t>
            </a:r>
            <a:r>
              <a:rPr lang="en-US" sz="1800" i="1" dirty="0"/>
              <a:t> passion </a:t>
            </a:r>
            <a:r>
              <a:rPr lang="en-US" sz="1800" i="1" dirty="0" err="1"/>
              <a:t>qu’il</a:t>
            </a:r>
            <a:r>
              <a:rPr lang="en-US" sz="1800" i="1" dirty="0"/>
              <a:t> </a:t>
            </a:r>
            <a:r>
              <a:rPr lang="en-US" sz="1800" i="1" dirty="0" err="1"/>
              <a:t>n’arrive</a:t>
            </a:r>
            <a:r>
              <a:rPr lang="en-US" sz="1800" i="1" dirty="0"/>
              <a:t> pas à </a:t>
            </a:r>
            <a:r>
              <a:rPr lang="en-US" sz="1800" i="1" dirty="0" err="1"/>
              <a:t>canaliser</a:t>
            </a:r>
            <a:r>
              <a:rPr lang="en-US" sz="1800" i="1" dirty="0"/>
              <a:t> ? Il </a:t>
            </a:r>
            <a:r>
              <a:rPr lang="en-US" sz="1800" i="1" dirty="0" err="1"/>
              <a:t>s’ennuie</a:t>
            </a:r>
            <a:r>
              <a:rPr lang="en-US" sz="1800" i="1" dirty="0"/>
              <a:t>, </a:t>
            </a:r>
            <a:r>
              <a:rPr lang="en-US" sz="1800" i="1" dirty="0" err="1"/>
              <a:t>il</a:t>
            </a:r>
            <a:r>
              <a:rPr lang="en-US" sz="1800" i="1" dirty="0"/>
              <a:t> a des </a:t>
            </a:r>
            <a:r>
              <a:rPr lang="en-US" sz="1800" i="1" dirty="0" err="1"/>
              <a:t>soucis</a:t>
            </a:r>
            <a:r>
              <a:rPr lang="en-US" sz="1800" i="1" dirty="0"/>
              <a:t> à </a:t>
            </a:r>
            <a:r>
              <a:rPr lang="en-US" sz="1800" i="1" dirty="0" err="1"/>
              <a:t>l’école</a:t>
            </a:r>
            <a:r>
              <a:rPr lang="en-US" sz="1800" i="1" dirty="0"/>
              <a:t> </a:t>
            </a:r>
            <a:r>
              <a:rPr lang="en-US" sz="1800" i="1" dirty="0" err="1"/>
              <a:t>ou</a:t>
            </a:r>
            <a:r>
              <a:rPr lang="en-US" sz="1800" i="1" dirty="0"/>
              <a:t> à la </a:t>
            </a:r>
            <a:r>
              <a:rPr lang="en-US" sz="1800" i="1" dirty="0" err="1"/>
              <a:t>maison</a:t>
            </a:r>
            <a:r>
              <a:rPr lang="en-US" sz="1800" i="1" dirty="0"/>
              <a:t> ? Il traverse </a:t>
            </a:r>
            <a:r>
              <a:rPr lang="en-US" sz="1800" i="1" dirty="0" err="1"/>
              <a:t>une</a:t>
            </a:r>
            <a:r>
              <a:rPr lang="en-US" sz="1800" i="1" dirty="0"/>
              <a:t> </a:t>
            </a:r>
            <a:r>
              <a:rPr lang="en-US" sz="1800" i="1" dirty="0" err="1"/>
              <a:t>période</a:t>
            </a:r>
            <a:r>
              <a:rPr lang="en-US" sz="1800" i="1" dirty="0"/>
              <a:t> difficile, </a:t>
            </a:r>
            <a:r>
              <a:rPr lang="en-US" sz="1800" i="1" dirty="0" err="1"/>
              <a:t>il</a:t>
            </a:r>
            <a:r>
              <a:rPr lang="en-US" sz="1800" i="1" dirty="0"/>
              <a:t> </a:t>
            </a:r>
            <a:r>
              <a:rPr lang="en-US" sz="1800" i="1" dirty="0" err="1"/>
              <a:t>est</a:t>
            </a:r>
            <a:r>
              <a:rPr lang="en-US" sz="1800" i="1" dirty="0"/>
              <a:t> mal </a:t>
            </a:r>
            <a:r>
              <a:rPr lang="en-US" sz="1800" i="1" dirty="0" err="1"/>
              <a:t>dans</a:t>
            </a:r>
            <a:r>
              <a:rPr lang="en-US" sz="1800" i="1" dirty="0"/>
              <a:t> </a:t>
            </a:r>
            <a:r>
              <a:rPr lang="en-US" sz="1800" i="1" dirty="0" err="1"/>
              <a:t>sa</a:t>
            </a:r>
            <a:r>
              <a:rPr lang="en-US" sz="1800" i="1" dirty="0"/>
              <a:t> </a:t>
            </a:r>
            <a:r>
              <a:rPr lang="en-US" sz="1800" i="1" dirty="0" err="1"/>
              <a:t>peau</a:t>
            </a:r>
            <a:r>
              <a:rPr lang="en-US" sz="1800" i="1" dirty="0"/>
              <a:t>?..</a:t>
            </a:r>
          </a:p>
          <a:p>
            <a:pPr marL="742950" lvl="1" indent="-285750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</a:t>
            </a:r>
            <a:r>
              <a:rPr lang="en-US" sz="1800" dirty="0" err="1"/>
              <a:t>lui</a:t>
            </a:r>
            <a:r>
              <a:rPr lang="en-US" sz="1800" dirty="0"/>
              <a:t> propose </a:t>
            </a:r>
            <a:r>
              <a:rPr lang="en-US" sz="1800" dirty="0" err="1"/>
              <a:t>d’autres</a:t>
            </a:r>
            <a:r>
              <a:rPr lang="en-US" sz="1800" dirty="0"/>
              <a:t> </a:t>
            </a:r>
            <a:r>
              <a:rPr lang="en-US" sz="1800" dirty="0" err="1"/>
              <a:t>activités</a:t>
            </a:r>
            <a:r>
              <a:rPr lang="en-US" sz="1800" dirty="0"/>
              <a:t> pour </a:t>
            </a:r>
            <a:r>
              <a:rPr lang="en-US" sz="1800" dirty="0" err="1"/>
              <a:t>qu’il</a:t>
            </a:r>
            <a:r>
              <a:rPr lang="en-US" sz="1800" dirty="0"/>
              <a:t> se coupe du </a:t>
            </a:r>
            <a:r>
              <a:rPr lang="en-US" sz="1800" dirty="0" err="1"/>
              <a:t>jeu</a:t>
            </a:r>
            <a:endParaRPr lang="en-US" sz="1800" dirty="0"/>
          </a:p>
          <a:p>
            <a:pPr marL="742950" lvl="1" indent="-285750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parle</a:t>
            </a:r>
            <a:r>
              <a:rPr lang="en-US" sz="1800" dirty="0"/>
              <a:t> à son </a:t>
            </a:r>
            <a:r>
              <a:rPr lang="en-US" sz="1800" dirty="0" err="1"/>
              <a:t>médecin</a:t>
            </a:r>
            <a:r>
              <a:rPr lang="en-US" sz="1800" dirty="0"/>
              <a:t> </a:t>
            </a:r>
            <a:r>
              <a:rPr lang="en-US" sz="1800" dirty="0" err="1"/>
              <a:t>généraliste</a:t>
            </a:r>
            <a:endParaRPr lang="en-US" sz="1800" dirty="0"/>
          </a:p>
          <a:p>
            <a:pPr marL="742950" lvl="1" indent="-285750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SzPct val="100000"/>
              <a:buFont typeface="Noto Symbol"/>
              <a:buChar char="▪"/>
            </a:pPr>
            <a:r>
              <a:rPr lang="en-US" sz="1800" dirty="0"/>
              <a:t>On </a:t>
            </a:r>
            <a:r>
              <a:rPr lang="en-US" sz="1800" dirty="0" err="1"/>
              <a:t>peut</a:t>
            </a:r>
            <a:r>
              <a:rPr lang="en-US" sz="1800" dirty="0"/>
              <a:t> consulter des </a:t>
            </a:r>
            <a:r>
              <a:rPr lang="en-US" sz="1800" dirty="0" err="1"/>
              <a:t>spécialistes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ça</a:t>
            </a:r>
            <a:r>
              <a:rPr lang="en-US" sz="1800" dirty="0"/>
              <a:t> ne </a:t>
            </a:r>
            <a:r>
              <a:rPr lang="en-US" sz="1800" dirty="0" err="1"/>
              <a:t>s’arrange</a:t>
            </a:r>
            <a:r>
              <a:rPr lang="en-US" sz="1800" dirty="0"/>
              <a:t> pas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230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53250" name="Shape 23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0543FBB3-6004-4F87-B729-705A423B4F43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17</a:t>
            </a:fld>
            <a:endParaRPr lang="en-US" sz="1000"/>
          </a:p>
        </p:txBody>
      </p:sp>
      <p:sp>
        <p:nvSpPr>
          <p:cNvPr id="53251" name="Shape 23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734F29F-C062-4CAD-8720-88F5E3CE3423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17</a:t>
            </a:fld>
            <a:endParaRPr lang="en-US" sz="1000"/>
          </a:p>
        </p:txBody>
      </p:sp>
      <p:sp>
        <p:nvSpPr>
          <p:cNvPr id="53252" name="Shape 234"/>
          <p:cNvSpPr txBox="1">
            <a:spLocks noGrp="1"/>
          </p:cNvSpPr>
          <p:nvPr>
            <p:ph type="title" idx="4294967295"/>
          </p:nvPr>
        </p:nvSpPr>
        <p:spPr>
          <a:xfrm>
            <a:off x="539750" y="1700213"/>
            <a:ext cx="7570788" cy="3457575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Quel jeu pour </a:t>
            </a:r>
            <a:b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</a:b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quel âge ?</a:t>
            </a:r>
          </a:p>
        </p:txBody>
      </p:sp>
      <p:sp>
        <p:nvSpPr>
          <p:cNvPr id="53253" name="Shape 235"/>
          <p:cNvSpPr>
            <a:spLocks noChangeAspect="1" noChangeArrowheads="1"/>
          </p:cNvSpPr>
          <p:nvPr/>
        </p:nvSpPr>
        <p:spPr bwMode="auto">
          <a:xfrm>
            <a:off x="6451600" y="3357563"/>
            <a:ext cx="2692400" cy="295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240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55298" name="Shape 24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A36511DE-3131-43DF-A0D6-F9C2AD80B844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18</a:t>
            </a:fld>
            <a:endParaRPr lang="en-US" sz="1000"/>
          </a:p>
        </p:txBody>
      </p:sp>
      <p:sp>
        <p:nvSpPr>
          <p:cNvPr id="55299" name="Shape 24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85B7C9E-B5DA-4AE1-844C-173FC25A1391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18</a:t>
            </a:fld>
            <a:endParaRPr lang="en-US" sz="1000"/>
          </a:p>
        </p:txBody>
      </p:sp>
      <p:sp>
        <p:nvSpPr>
          <p:cNvPr id="55300" name="Shape 244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On les laisse jouer à quoi ?</a:t>
            </a:r>
          </a:p>
        </p:txBody>
      </p:sp>
      <p:sp>
        <p:nvSpPr>
          <p:cNvPr id="55301" name="Shape 245"/>
          <p:cNvSpPr txBox="1">
            <a:spLocks noGrp="1"/>
          </p:cNvSpPr>
          <p:nvPr>
            <p:ph type="body" idx="4294967295"/>
          </p:nvPr>
        </p:nvSpPr>
        <p:spPr>
          <a:xfrm>
            <a:off x="684213" y="1916113"/>
            <a:ext cx="8229600" cy="4525962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Différents types de jeux, différents types d’enjeux et d’âge recommandé</a:t>
            </a:r>
          </a:p>
          <a:p>
            <a:pPr eaLnBrk="1" hangingPunct="1">
              <a:buClr>
                <a:srgbClr val="E24A18"/>
              </a:buClr>
              <a:buSzPct val="25000"/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Petits jeux flashs, application sur mobile ou tablette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Jeux de réflexion, jeux d’action, jeux de sport…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Applis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Jeux sociaux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En réseau ou pas</a:t>
            </a:r>
            <a:endParaRPr lang="fr-FR" sz="2000">
              <a:latin typeface="Arial" charset="0"/>
              <a:cs typeface="Arial" charset="0"/>
            </a:endParaRPr>
          </a:p>
          <a:p>
            <a:pPr marL="742950" lvl="1" indent="-285750"/>
            <a:endParaRPr lang="fr-FR" sz="2000">
              <a:latin typeface="Arial" charset="0"/>
              <a:cs typeface="Arial" charset="0"/>
            </a:endParaRPr>
          </a:p>
          <a:p>
            <a:pPr marL="742950" lvl="1" indent="-285750"/>
            <a:endParaRPr lang="fr-FR">
              <a:latin typeface="Arial" charset="0"/>
              <a:cs typeface="Arial" charset="0"/>
            </a:endParaRPr>
          </a:p>
          <a:p>
            <a:pPr marL="742950" lvl="1" indent="-285750"/>
            <a:endParaRPr lang="fr-FR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SzPct val="25000"/>
            </a:pPr>
            <a:endParaRPr lang="en-US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55302" name="Shape 24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252913"/>
            <a:ext cx="24765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240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57346" name="Shape 24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048C76B9-181F-4FF6-BE06-27D0E8F6F2DE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19</a:t>
            </a:fld>
            <a:endParaRPr lang="en-US" sz="1000"/>
          </a:p>
        </p:txBody>
      </p:sp>
      <p:sp>
        <p:nvSpPr>
          <p:cNvPr id="57347" name="Shape 24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C938C64B-24F7-4FA3-A941-51BC2E4B466A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19</a:t>
            </a:fld>
            <a:endParaRPr lang="en-US" sz="1000"/>
          </a:p>
        </p:txBody>
      </p:sp>
      <p:sp>
        <p:nvSpPr>
          <p:cNvPr id="57348" name="Shape 244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200">
                <a:solidFill>
                  <a:srgbClr val="E24A18"/>
                </a:solidFill>
                <a:latin typeface="Arial" charset="0"/>
                <a:cs typeface="Arial" charset="0"/>
              </a:rPr>
              <a:t>A chaque type de jeu, ses enjeux 1/2</a:t>
            </a:r>
          </a:p>
        </p:txBody>
      </p:sp>
      <p:sp>
        <p:nvSpPr>
          <p:cNvPr id="57349" name="Shape 245"/>
          <p:cNvSpPr txBox="1">
            <a:spLocks noGrp="1"/>
          </p:cNvSpPr>
          <p:nvPr>
            <p:ph type="body" idx="4294967295"/>
          </p:nvPr>
        </p:nvSpPr>
        <p:spPr>
          <a:xfrm>
            <a:off x="684213" y="1916113"/>
            <a:ext cx="8229600" cy="4525962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Petits jeux en flash </a:t>
            </a:r>
          </a:p>
          <a:p>
            <a:pPr marL="742950" lvl="1" indent="-285750" eaLnBrk="1" hangingPunct="1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Publicité, données personnelles, pop ups, chats, comportements compulsifs</a:t>
            </a: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Jeux massivement multi-joueurs (MMORPG : Massively Multiplayer Online Role Playing Game) – univers persistant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Temps , rencontres, dépenses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endParaRPr lang="en-US" sz="2000">
              <a:latin typeface="Arial" charset="0"/>
              <a:cs typeface="Arial" charset="0"/>
            </a:endParaRP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endParaRPr lang="en-US" sz="2000">
              <a:latin typeface="Arial" charset="0"/>
              <a:cs typeface="Arial" charset="0"/>
            </a:endParaRPr>
          </a:p>
          <a:p>
            <a:pPr marL="742950" lvl="1" indent="-285750"/>
            <a:endParaRPr lang="fr-FR" sz="2000">
              <a:latin typeface="Arial" charset="0"/>
              <a:cs typeface="Arial" charset="0"/>
            </a:endParaRPr>
          </a:p>
          <a:p>
            <a:pPr marL="742950" lvl="1" indent="-285750"/>
            <a:endParaRPr lang="fr-FR">
              <a:latin typeface="Arial" charset="0"/>
              <a:cs typeface="Arial" charset="0"/>
            </a:endParaRPr>
          </a:p>
          <a:p>
            <a:pPr marL="742950" lvl="1" indent="-285750"/>
            <a:endParaRPr lang="fr-FR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SzPct val="25000"/>
            </a:pPr>
            <a:endParaRPr lang="en-US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5735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4797425"/>
            <a:ext cx="46386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2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1506" name="Shape 10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2F0238F-1FC5-4AF0-87C5-9B1118C95D2A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</a:t>
            </a:fld>
            <a:endParaRPr lang="en-US" sz="1000"/>
          </a:p>
        </p:txBody>
      </p:sp>
      <p:sp>
        <p:nvSpPr>
          <p:cNvPr id="21507" name="Shape 104"/>
          <p:cNvSpPr txBox="1">
            <a:spLocks noChangeArrowheads="1"/>
          </p:cNvSpPr>
          <p:nvPr/>
        </p:nvSpPr>
        <p:spPr bwMode="auto">
          <a:xfrm>
            <a:off x="755650" y="6381750"/>
            <a:ext cx="935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1508" name="Shape 105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6ED6FE9A-5E1A-4FEA-92F9-CEBF8CB17718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</a:t>
            </a:fld>
            <a:endParaRPr lang="en-US" sz="1000"/>
          </a:p>
        </p:txBody>
      </p:sp>
      <p:sp>
        <p:nvSpPr>
          <p:cNvPr id="21509" name="Shape 106"/>
          <p:cNvSpPr txBox="1">
            <a:spLocks noGrp="1"/>
          </p:cNvSpPr>
          <p:nvPr>
            <p:ph type="title" idx="4294967295"/>
          </p:nvPr>
        </p:nvSpPr>
        <p:spPr>
          <a:xfrm>
            <a:off x="1116013" y="2420938"/>
            <a:ext cx="7138987" cy="1143000"/>
          </a:xfrm>
        </p:spPr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6600">
                <a:solidFill>
                  <a:srgbClr val="E24A18"/>
                </a:solidFill>
                <a:latin typeface="Arial" charset="0"/>
                <a:cs typeface="Arial" charset="0"/>
              </a:rPr>
              <a:t>Bienvenue !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240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59394" name="Shape 24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FE875080-975B-4CF4-A2C0-E8BF8D8E8666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20</a:t>
            </a:fld>
            <a:endParaRPr lang="en-US" sz="1000"/>
          </a:p>
        </p:txBody>
      </p:sp>
      <p:sp>
        <p:nvSpPr>
          <p:cNvPr id="59395" name="Shape 24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1D463A4-A9B1-48C4-9BF6-DF5D6707FF58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20</a:t>
            </a:fld>
            <a:endParaRPr lang="en-US" sz="1000"/>
          </a:p>
        </p:txBody>
      </p:sp>
      <p:sp>
        <p:nvSpPr>
          <p:cNvPr id="59396" name="Shape 244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200">
                <a:solidFill>
                  <a:srgbClr val="E24A18"/>
                </a:solidFill>
                <a:latin typeface="Arial" charset="0"/>
                <a:cs typeface="Arial" charset="0"/>
              </a:rPr>
              <a:t>A chaque type de jeu, ses enjeux 2/2</a:t>
            </a:r>
          </a:p>
        </p:txBody>
      </p:sp>
      <p:sp>
        <p:nvSpPr>
          <p:cNvPr id="59397" name="Shape 245"/>
          <p:cNvSpPr txBox="1">
            <a:spLocks noGrp="1"/>
          </p:cNvSpPr>
          <p:nvPr>
            <p:ph type="body" idx="4294967295"/>
          </p:nvPr>
        </p:nvSpPr>
        <p:spPr>
          <a:xfrm>
            <a:off x="395288" y="1268413"/>
            <a:ext cx="8445500" cy="4897437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Mondes virtuels</a:t>
            </a:r>
          </a:p>
          <a:p>
            <a:pPr marL="742950" lvl="1" indent="-285750" eaLnBrk="1" hangingPunct="1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Temps, argent, rencontres</a:t>
            </a:r>
          </a:p>
          <a:p>
            <a:pPr marL="742950" lvl="1" indent="-285750" eaLnBrk="1" hangingPunct="1">
              <a:buClr>
                <a:srgbClr val="E24A18"/>
              </a:buClr>
              <a:buFont typeface="Wingdings" pitchFamily="2" charset="2"/>
              <a:buChar char="§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Applis / jeux sociaux  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Chasse aux amis, temps, argent, données personnelles</a:t>
            </a:r>
            <a:endParaRPr lang="fr-FR">
              <a:latin typeface="Arial" charset="0"/>
              <a:cs typeface="Arial" charset="0"/>
            </a:endParaRPr>
          </a:p>
          <a:p>
            <a:pPr marL="742950" lvl="1" indent="-285750"/>
            <a:endParaRPr lang="fr-FR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Jeux d’argent et de hasard : interdits aux mineurs 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2000">
                <a:latin typeface="Arial" charset="0"/>
                <a:cs typeface="Arial" charset="0"/>
              </a:rPr>
              <a:t>Données personnelles, données bancaires (sites illégaux), pertes financières, réel risque d’addiction </a:t>
            </a:r>
          </a:p>
          <a:p>
            <a:pPr marL="742950" lvl="1" indent="-285750">
              <a:buClr>
                <a:srgbClr val="E24A18"/>
              </a:buClr>
              <a:buFont typeface="Wingdings" pitchFamily="2" charset="2"/>
              <a:buChar char="§"/>
            </a:pPr>
            <a:endParaRPr lang="en-US" sz="2000">
              <a:latin typeface="Arial" charset="0"/>
              <a:cs typeface="Arial" charset="0"/>
            </a:endParaRPr>
          </a:p>
          <a:p>
            <a:pPr marL="742950" lvl="1" indent="-285750"/>
            <a:endParaRPr lang="fr-FR" sz="2000"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SzPct val="25000"/>
            </a:pPr>
            <a:endParaRPr lang="en-US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5939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1336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9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3716338"/>
            <a:ext cx="36385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286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61442" name="Shape 287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F828558-210E-4A0D-90F1-17E591A1940B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21</a:t>
            </a:fld>
            <a:endParaRPr lang="en-US" sz="1000"/>
          </a:p>
        </p:txBody>
      </p:sp>
      <p:sp>
        <p:nvSpPr>
          <p:cNvPr id="61443" name="Shape 289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96B56B3C-9541-4BFC-8112-3863A1ADF611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21</a:t>
            </a:fld>
            <a:endParaRPr lang="en-US" sz="1000"/>
          </a:p>
        </p:txBody>
      </p:sp>
      <p:sp>
        <p:nvSpPr>
          <p:cNvPr id="61444" name="Shape 290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La signalétique PEGI</a:t>
            </a:r>
          </a:p>
        </p:txBody>
      </p:sp>
      <p:sp>
        <p:nvSpPr>
          <p:cNvPr id="61445" name="Shape 291"/>
          <p:cNvSpPr txBox="1">
            <a:spLocks noGrp="1"/>
          </p:cNvSpPr>
          <p:nvPr>
            <p:ph type="body" idx="4294967295"/>
          </p:nvPr>
        </p:nvSpPr>
        <p:spPr>
          <a:xfrm>
            <a:off x="468313" y="1125538"/>
            <a:ext cx="8424862" cy="4968875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</a:pPr>
            <a:endParaRPr lang="fr-FR" sz="28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Présente sur la jaquette du jeu ou sur le site de l’éditeur et de certains vendeurs en ligne </a:t>
            </a:r>
          </a:p>
          <a:p>
            <a:pPr eaLnBrk="1" hangingPunct="1">
              <a:buClr>
                <a:srgbClr val="E24A18"/>
              </a:buClr>
              <a:buFont typeface="Arial" charset="0"/>
              <a:buChar char="»"/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Donne une idée des contenus problématiques présents dans le jeu</a:t>
            </a:r>
          </a:p>
          <a:p>
            <a:pPr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Mais il faut aussi tenir compte de la sensibilité de chaque enfant  !</a:t>
            </a:r>
          </a:p>
          <a:p>
            <a:pPr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Et se poser la question des valeurs véhiculées par le jeu : représentation du monde, des hommes et femmes…</a:t>
            </a:r>
          </a:p>
          <a:p>
            <a:pPr eaLnBrk="1" hangingPunct="1">
              <a:spcBef>
                <a:spcPts val="563"/>
              </a:spcBef>
              <a:buClr>
                <a:srgbClr val="E24A18"/>
              </a:buClr>
            </a:pPr>
            <a:endParaRPr lang="fr-FR" sz="240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299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63490" name="Shape 30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635BB50-89C1-4001-8D0F-44AAFB54BB7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22</a:t>
            </a:fld>
            <a:endParaRPr lang="en-US" sz="1000"/>
          </a:p>
        </p:txBody>
      </p:sp>
      <p:sp>
        <p:nvSpPr>
          <p:cNvPr id="63491" name="Shape 30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13AD1CE-3201-4BE9-B30F-2D6AE6EF3A15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22</a:t>
            </a:fld>
            <a:endParaRPr lang="en-US" sz="1000"/>
          </a:p>
        </p:txBody>
      </p:sp>
      <p:sp>
        <p:nvSpPr>
          <p:cNvPr id="63492" name="Shape 303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 dirty="0">
                <a:solidFill>
                  <a:srgbClr val="E24A18"/>
                </a:solidFill>
                <a:latin typeface="Arial" charset="0"/>
                <a:cs typeface="Arial" charset="0"/>
              </a:rPr>
              <a:t>Le PEGI </a:t>
            </a:r>
          </a:p>
        </p:txBody>
      </p:sp>
      <p:sp>
        <p:nvSpPr>
          <p:cNvPr id="63493" name="Shape 304"/>
          <p:cNvSpPr txBox="1">
            <a:spLocks noGrp="1"/>
          </p:cNvSpPr>
          <p:nvPr>
            <p:ph type="body" idx="4294967295"/>
          </p:nvPr>
        </p:nvSpPr>
        <p:spPr>
          <a:xfrm>
            <a:off x="468313" y="1628775"/>
            <a:ext cx="5832475" cy="4525963"/>
          </a:xfrm>
        </p:spPr>
        <p:txBody>
          <a:bodyPr tIns="45700" bIns="45700"/>
          <a:lstStyle/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La signalétique PEGI (Pan European Game Information) informe sur l’âge minimum recommandé d’un jeu vidéo</a:t>
            </a:r>
          </a:p>
          <a:p>
            <a:pPr marL="742950" lvl="1" indent="-285750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latin typeface="Arial" charset="0"/>
                <a:cs typeface="Arial" charset="0"/>
              </a:rPr>
              <a:t>Basée sur la présence éventuelle de contenus sensibles :</a:t>
            </a:r>
          </a:p>
          <a:p>
            <a:pPr marL="1143000" lvl="2" indent="-228600" eaLnBrk="1" hangingPunct="1">
              <a:spcBef>
                <a:spcPts val="363"/>
              </a:spcBef>
              <a:buClr>
                <a:srgbClr val="E24A18"/>
              </a:buClr>
              <a:buFontTx/>
              <a:buChar char="•"/>
            </a:pPr>
            <a:r>
              <a:rPr lang="en-US" sz="1800">
                <a:latin typeface="Arial" charset="0"/>
                <a:cs typeface="Arial" charset="0"/>
              </a:rPr>
              <a:t>5 pictogrammes d’âge + un code couleur basé sur les feux de signalisation </a:t>
            </a:r>
          </a:p>
          <a:p>
            <a:pPr marL="1143000" lvl="2" indent="-228600" eaLnBrk="1" hangingPunct="1">
              <a:spcBef>
                <a:spcPts val="363"/>
              </a:spcBef>
              <a:buClr>
                <a:srgbClr val="E24A18"/>
              </a:buClr>
              <a:buFontTx/>
              <a:buChar char="•"/>
            </a:pPr>
            <a:r>
              <a:rPr lang="en-US" sz="1800">
                <a:latin typeface="Arial" charset="0"/>
                <a:cs typeface="Arial" charset="0"/>
              </a:rPr>
              <a:t>8 descripteurs de contenus </a:t>
            </a:r>
          </a:p>
          <a:p>
            <a:pPr marL="742950" lvl="1" indent="-285750" eaLnBrk="1" hangingPunct="1">
              <a:spcBef>
                <a:spcPts val="400"/>
              </a:spcBef>
              <a:buClr>
                <a:srgbClr val="FF0000"/>
              </a:buClr>
              <a:buFont typeface="Noto Symbol"/>
              <a:buChar char="▪"/>
            </a:pPr>
            <a:r>
              <a:rPr lang="en-US" sz="2000">
                <a:solidFill>
                  <a:srgbClr val="FF0000"/>
                </a:solidFill>
                <a:latin typeface="Arial" charset="0"/>
                <a:cs typeface="Arial" charset="0"/>
              </a:rPr>
              <a:t>N’indique en aucun cas le niveau de difficulté du jeu</a:t>
            </a:r>
          </a:p>
          <a:p>
            <a:pPr marL="742950" lvl="1" indent="-285750" eaLnBrk="1" hangingPunct="1"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latin typeface="Arial" charset="0"/>
                <a:cs typeface="Arial" charset="0"/>
              </a:rPr>
              <a:t>Les jeux classés 18 sont clairement destinés aux adultes</a:t>
            </a:r>
          </a:p>
        </p:txBody>
      </p:sp>
      <p:pic>
        <p:nvPicPr>
          <p:cNvPr id="63494" name="Shape 30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216" y="3284984"/>
            <a:ext cx="1728787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>
            <a:extLst>
              <a:ext uri="{FF2B5EF4-FFF2-40B4-BE49-F238E27FC236}">
                <a16:creationId xmlns:a16="http://schemas.microsoft.com/office/drawing/2014/main" id="{00C13F6E-7DE4-4B66-A25D-499C9D8B3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0768"/>
            <a:ext cx="81121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303">
            <a:extLst>
              <a:ext uri="{FF2B5EF4-FFF2-40B4-BE49-F238E27FC236}">
                <a16:creationId xmlns:a16="http://schemas.microsoft.com/office/drawing/2014/main" id="{95F9B4E0-E38D-4EC6-8FFE-C05D6F9EEAC6}"/>
              </a:ext>
            </a:extLst>
          </p:cNvPr>
          <p:cNvSpPr txBox="1">
            <a:spLocks/>
          </p:cNvSpPr>
          <p:nvPr/>
        </p:nvSpPr>
        <p:spPr bwMode="auto">
          <a:xfrm>
            <a:off x="468313" y="260350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 kern="0">
                <a:solidFill>
                  <a:srgbClr val="E24A18"/>
                </a:solidFill>
                <a:latin typeface="Arial" charset="0"/>
                <a:cs typeface="Arial" charset="0"/>
              </a:rPr>
              <a:t>Le PEGI </a:t>
            </a:r>
            <a:endParaRPr lang="en-US" sz="3600" kern="0" dirty="0">
              <a:solidFill>
                <a:srgbClr val="E24A18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80B186AA-02BA-43A0-B491-D9F99D621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4809207"/>
            <a:ext cx="45243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24A18"/>
              </a:buClr>
              <a:buFont typeface="Microsoft New Tai Lue" panose="020B0502040204020203" pitchFamily="34" charset="0"/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24A18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24A18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24A18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24A18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4A18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4A18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4A18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4A18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FF0000"/>
                </a:solidFill>
              </a:rPr>
              <a:t>NOUVEAUTE 2020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FF0000"/>
                </a:solidFill>
              </a:rPr>
              <a:t>La mention « Inclut des Contenus Aléatoires »</a:t>
            </a:r>
            <a:r>
              <a:rPr lang="fr-FR" altLang="fr-FR" sz="1800" dirty="0"/>
              <a:t> </a:t>
            </a:r>
            <a:r>
              <a:rPr lang="fr-FR" altLang="fr-FR" sz="1600" dirty="0">
                <a:solidFill>
                  <a:srgbClr val="FF0000"/>
                </a:solidFill>
              </a:rPr>
              <a:t>avec le descripteur Achats intégrés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800" dirty="0"/>
              <a:t>Ce n’est pas un 9</a:t>
            </a:r>
            <a:r>
              <a:rPr lang="fr-FR" altLang="fr-FR" sz="1800" baseline="30000" dirty="0"/>
              <a:t>e</a:t>
            </a:r>
            <a:r>
              <a:rPr lang="fr-FR" altLang="fr-FR" sz="1800" dirty="0"/>
              <a:t> descripteur 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1800" dirty="0"/>
          </a:p>
        </p:txBody>
      </p:sp>
      <p:pic>
        <p:nvPicPr>
          <p:cNvPr id="5" name="Image 2">
            <a:extLst>
              <a:ext uri="{FF2B5EF4-FFF2-40B4-BE49-F238E27FC236}">
                <a16:creationId xmlns:a16="http://schemas.microsoft.com/office/drawing/2014/main" id="{26CD340B-6F85-4A53-9ADF-58B2BC65F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813" y="4787900"/>
            <a:ext cx="3562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239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274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2EC5184-E856-46D3-8F6A-AD55F75E702A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24</a:t>
            </a:fld>
            <a:endParaRPr lang="en-US" sz="1000"/>
          </a:p>
        </p:txBody>
      </p:sp>
      <p:sp>
        <p:nvSpPr>
          <p:cNvPr id="69634" name="Shape 276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F3B9329B-269A-4EF8-B4B0-DBE514F8CF04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24</a:t>
            </a:fld>
            <a:endParaRPr lang="en-US" sz="1000"/>
          </a:p>
        </p:txBody>
      </p:sp>
      <p:sp>
        <p:nvSpPr>
          <p:cNvPr id="69635" name="Shape 277"/>
          <p:cNvSpPr txBox="1">
            <a:spLocks noGrp="1"/>
          </p:cNvSpPr>
          <p:nvPr>
            <p:ph type="title" idx="4294967295"/>
          </p:nvPr>
        </p:nvSpPr>
        <p:spPr>
          <a:xfrm>
            <a:off x="2700338" y="188913"/>
            <a:ext cx="4033837" cy="1143000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On fait quoi?  </a:t>
            </a:r>
          </a:p>
        </p:txBody>
      </p:sp>
      <p:sp>
        <p:nvSpPr>
          <p:cNvPr id="69636" name="Shape 278"/>
          <p:cNvSpPr txBox="1">
            <a:spLocks noGrp="1"/>
          </p:cNvSpPr>
          <p:nvPr>
            <p:ph type="body" idx="4294967295"/>
          </p:nvPr>
        </p:nvSpPr>
        <p:spPr>
          <a:xfrm>
            <a:off x="611188" y="1268413"/>
            <a:ext cx="8280400" cy="4968875"/>
          </a:xfrm>
        </p:spPr>
        <p:txBody>
          <a:bodyPr tIns="45700" bIns="45700"/>
          <a:lstStyle/>
          <a:p>
            <a:pPr marL="342900" indent="-317500" eaLnBrk="1" hangingPunct="1">
              <a:lnSpc>
                <a:spcPct val="11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ne met pas un enfant de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moins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de 3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ans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devant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un jeu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et de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façon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plus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générale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devant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un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écran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17500" eaLnBrk="1" hangingPunct="1">
              <a:lnSpc>
                <a:spcPct val="11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respecte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la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signalétique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PEGI </a:t>
            </a: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tient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compte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de la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sensibilité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de son enfant</a:t>
            </a: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teste le jeu dans la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mesure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du possible / 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regarde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des extraits du jeu sur les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plateformes</a:t>
            </a:r>
            <a:endParaRPr lang="en-US" sz="20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est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attentif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aux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fratries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et au partage des jeux entre frères et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soeurs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pense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au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contrôle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parental : 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  <a:hlinkClick r:id="rId3"/>
              </a:rPr>
              <a:t>https://www.pedagojeux.fr/accompagner-mon-enfant/controle-parental/</a:t>
            </a:r>
            <a:endParaRPr lang="en-US" sz="18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explique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aux enfants la raison des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choix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et des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éventuels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refus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 </a:t>
            </a: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privilégie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les jeux qui se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jouent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à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plusieurs</a:t>
            </a:r>
            <a:endParaRPr lang="en-US" sz="20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17500" eaLnBrk="1" hangingPunct="1">
              <a:lnSpc>
                <a:spcPct val="110000"/>
              </a:lnSpc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On ne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cède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 pas à la pression des pairs, des enfants et à la </a:t>
            </a:r>
            <a:r>
              <a:rPr lang="en-US" sz="20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publicité</a:t>
            </a:r>
            <a:r>
              <a:rPr lang="en-US" sz="2000" dirty="0">
                <a:solidFill>
                  <a:srgbClr val="3979AB"/>
                </a:solidFill>
                <a:latin typeface="Arial" charset="0"/>
                <a:cs typeface="Arial" charset="0"/>
              </a:rPr>
              <a:t>!</a:t>
            </a:r>
          </a:p>
          <a:p>
            <a:pPr marL="342900" indent="-317500" eaLnBrk="1" hangingPunct="1">
              <a:lnSpc>
                <a:spcPct val="90000"/>
              </a:lnSpc>
              <a:spcBef>
                <a:spcPts val="563"/>
              </a:spcBef>
              <a:buClr>
                <a:srgbClr val="E24A18"/>
              </a:buClr>
            </a:pPr>
            <a:endParaRPr lang="fr-FR" sz="22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17500" eaLnBrk="1" hangingPunct="1">
              <a:spcBef>
                <a:spcPts val="563"/>
              </a:spcBef>
              <a:buClr>
                <a:srgbClr val="E24A18"/>
              </a:buClr>
            </a:pPr>
            <a:endParaRPr lang="fr-FR" sz="22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69637" name="Shape 279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320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37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BDA1B947-C6FF-4A6B-9589-220762D7B507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25</a:t>
            </a:fld>
            <a:endParaRPr lang="en-US" sz="1000"/>
          </a:p>
        </p:txBody>
      </p:sp>
      <p:sp>
        <p:nvSpPr>
          <p:cNvPr id="77826" name="Shape 37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C78C680-5D22-4B1B-B765-2FE40023B01B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25</a:t>
            </a:fld>
            <a:endParaRPr lang="en-US" sz="1000"/>
          </a:p>
        </p:txBody>
      </p:sp>
      <p:sp>
        <p:nvSpPr>
          <p:cNvPr id="77827" name="Shape 374"/>
          <p:cNvSpPr txBox="1">
            <a:spLocks noGrp="1"/>
          </p:cNvSpPr>
          <p:nvPr>
            <p:ph type="title" idx="4294967295"/>
          </p:nvPr>
        </p:nvSpPr>
        <p:spPr>
          <a:xfrm>
            <a:off x="539750" y="1700213"/>
            <a:ext cx="7570788" cy="3457575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Et côté </a:t>
            </a:r>
            <a:b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</a:b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porte-monnaie? </a:t>
            </a:r>
            <a:b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</a:br>
            <a:endParaRPr lang="en-US" sz="6600">
              <a:solidFill>
                <a:srgbClr val="77B03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381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B61452B-F90C-40D2-8766-C2FF2E0D30AA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26</a:t>
            </a:fld>
            <a:endParaRPr lang="en-US" sz="1000"/>
          </a:p>
        </p:txBody>
      </p:sp>
      <p:sp>
        <p:nvSpPr>
          <p:cNvPr id="79874" name="Shape 383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500276CD-4E2E-4668-BD6C-D14B61ACEAFA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26</a:t>
            </a:fld>
            <a:endParaRPr lang="en-US" sz="1000"/>
          </a:p>
        </p:txBody>
      </p:sp>
      <p:sp>
        <p:nvSpPr>
          <p:cNvPr id="79875" name="Shape 384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200">
                <a:solidFill>
                  <a:srgbClr val="E24A18"/>
                </a:solidFill>
                <a:latin typeface="Arial" charset="0"/>
                <a:cs typeface="Arial" charset="0"/>
              </a:rPr>
              <a:t>Combien ça coûte de jouer ? </a:t>
            </a:r>
          </a:p>
        </p:txBody>
      </p:sp>
      <p:sp>
        <p:nvSpPr>
          <p:cNvPr id="79876" name="Shape 385"/>
          <p:cNvSpPr txBox="1">
            <a:spLocks noGrp="1"/>
          </p:cNvSpPr>
          <p:nvPr>
            <p:ph type="body" idx="4294967295"/>
          </p:nvPr>
        </p:nvSpPr>
        <p:spPr/>
        <p:txBody>
          <a:bodyPr tIns="45700" bIns="45700"/>
          <a:lstStyle/>
          <a:p>
            <a:pPr marL="533400" indent="-533400" eaLnBrk="1" hangingPunct="1">
              <a:lnSpc>
                <a:spcPct val="9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Pas toujours facile de le savoir </a:t>
            </a:r>
          </a:p>
          <a:p>
            <a:pPr marL="533400" indent="-533400" eaLnBrk="1" hangingPunct="1">
              <a:lnSpc>
                <a:spcPct val="90000"/>
              </a:lnSpc>
              <a:buClr>
                <a:srgbClr val="E24A18"/>
              </a:buClr>
              <a:buFont typeface="Arial" charset="0"/>
              <a:buChar char="»"/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En plus de l’achat du jeu on pourra parfois </a:t>
            </a:r>
          </a:p>
          <a:p>
            <a:pPr marL="914400" lvl="1" indent="-482600" eaLnBrk="1" hangingPunct="1">
              <a:lnSpc>
                <a:spcPct val="90000"/>
              </a:lnSpc>
              <a:buClr>
                <a:srgbClr val="E24A18"/>
              </a:buClr>
              <a:buFont typeface="Arial" charset="0"/>
              <a:buChar char="▪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Activer un abonnement</a:t>
            </a:r>
          </a:p>
          <a:p>
            <a:pPr marL="914400" lvl="1" indent="-482600" eaLnBrk="1" hangingPunct="1">
              <a:lnSpc>
                <a:spcPct val="90000"/>
              </a:lnSpc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Acheter des options pour progresser dans le jeu : jeux « free-to-play » </a:t>
            </a:r>
          </a:p>
          <a:p>
            <a:pPr marL="914400" lvl="1" indent="-482600" eaLnBrk="1" hangingPunct="1">
              <a:lnSpc>
                <a:spcPct val="90000"/>
              </a:lnSpc>
              <a:spcBef>
                <a:spcPts val="400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Acquérir des objets être plus performant ou rendre le jeu plus esthétique ou plus ludique</a:t>
            </a: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400"/>
              </a:spcBef>
              <a:buClr>
                <a:srgbClr val="E24A18"/>
              </a:buClr>
            </a:pPr>
            <a:endParaRPr lang="en-US" sz="24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ts val="400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Utiliser des monnaies virtuelles (jetons, pièces d’or,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400"/>
              </a:spcBef>
              <a:buClr>
                <a:srgbClr val="E24A18"/>
              </a:buClr>
            </a:pPr>
            <a:r>
              <a:rPr lang="en-US" sz="2400">
                <a:solidFill>
                  <a:srgbClr val="3979AB"/>
                </a:solidFill>
                <a:latin typeface="Arial" charset="0"/>
                <a:cs typeface="Arial" charset="0"/>
              </a:rPr>
              <a:t>diamants) achetées par SMS ou appels surtaxés</a:t>
            </a:r>
          </a:p>
        </p:txBody>
      </p:sp>
      <p:pic>
        <p:nvPicPr>
          <p:cNvPr id="79877" name="Shape 38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1125538"/>
            <a:ext cx="1169988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39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F4119DFC-4849-4D14-A9DD-8EB5D489B312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27</a:t>
            </a:fld>
            <a:endParaRPr lang="en-US" sz="1000"/>
          </a:p>
        </p:txBody>
      </p:sp>
      <p:sp>
        <p:nvSpPr>
          <p:cNvPr id="81922" name="Shape 394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0760A63-6B20-4507-93B5-8EB36B166648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27</a:t>
            </a:fld>
            <a:endParaRPr lang="en-US" sz="1000"/>
          </a:p>
        </p:txBody>
      </p:sp>
      <p:sp>
        <p:nvSpPr>
          <p:cNvPr id="81923" name="Shape 395"/>
          <p:cNvSpPr txBox="1">
            <a:spLocks noGrp="1"/>
          </p:cNvSpPr>
          <p:nvPr>
            <p:ph type="title" idx="4294967295"/>
          </p:nvPr>
        </p:nvSpPr>
        <p:spPr>
          <a:xfrm>
            <a:off x="2016125" y="196850"/>
            <a:ext cx="5111750" cy="1143000"/>
          </a:xfrm>
        </p:spPr>
        <p:txBody>
          <a:bodyPr tIns="45700" bIns="45700"/>
          <a:lstStyle/>
          <a:p>
            <a:pPr eaLnBrk="1" hangingPunct="1">
              <a:buClr>
                <a:srgbClr val="E24A18"/>
              </a:buClr>
              <a:buSzPct val="25000"/>
            </a:pPr>
            <a:r>
              <a:rPr lang="en-US" sz="3600" dirty="0">
                <a:solidFill>
                  <a:srgbClr val="E24A18"/>
                </a:solidFill>
                <a:latin typeface="Arial" charset="0"/>
                <a:cs typeface="Arial" charset="0"/>
              </a:rPr>
              <a:t>  On fait quoi?  </a:t>
            </a:r>
          </a:p>
        </p:txBody>
      </p:sp>
      <p:sp>
        <p:nvSpPr>
          <p:cNvPr id="81924" name="Shape 396"/>
          <p:cNvSpPr txBox="1">
            <a:spLocks noGrp="1"/>
          </p:cNvSpPr>
          <p:nvPr>
            <p:ph type="body" idx="4294967295"/>
          </p:nvPr>
        </p:nvSpPr>
        <p:spPr>
          <a:xfrm>
            <a:off x="395288" y="1844675"/>
            <a:ext cx="8569325" cy="3887788"/>
          </a:xfrm>
        </p:spPr>
        <p:txBody>
          <a:bodyPr tIns="45700" bIns="45700"/>
          <a:lstStyle/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On est vigilant sur l’achat d’applications sur les smartphones et tablettes, appelés «  jeux achat intégré » </a:t>
            </a:r>
          </a:p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endParaRPr lang="en-US" sz="20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On vérifie si un abonnement complémentaire est nécessaire pour jouer </a:t>
            </a:r>
          </a:p>
          <a:p>
            <a:pPr marL="742950" lvl="1" indent="-28575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infos au des boîtes ou sur le site Internet officiel du jeu</a:t>
            </a: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endParaRPr lang="en-US" sz="20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On explique à ses enfants les mécaniques des jeux incitent souvent à la dépense </a:t>
            </a: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endParaRPr lang="en-US" sz="20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475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On bloque l’accès aux boutiques de contenus additionnels </a:t>
            </a:r>
          </a:p>
          <a:p>
            <a:pPr marL="742950" lvl="1" indent="-28575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option propre au jeu, système de contrôle parental</a:t>
            </a:r>
          </a:p>
          <a:p>
            <a:pPr marL="342900" indent="-342900" eaLnBrk="1" hangingPunct="1"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fr-FR" sz="200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pic>
        <p:nvPicPr>
          <p:cNvPr id="81925" name="Shape 39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53"/>
            <a:ext cx="223202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hape 405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8B5E1B3-726B-4850-9568-AF18FD2B83D4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28</a:t>
            </a:fld>
            <a:endParaRPr lang="en-US" sz="1000"/>
          </a:p>
        </p:txBody>
      </p:sp>
      <p:sp>
        <p:nvSpPr>
          <p:cNvPr id="83970" name="Shape 407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C1FAEC1A-D5C6-490D-979A-58BF13A64C2D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28</a:t>
            </a:fld>
            <a:endParaRPr lang="en-US" sz="1000"/>
          </a:p>
        </p:txBody>
      </p:sp>
      <p:sp>
        <p:nvSpPr>
          <p:cNvPr id="83971" name="Shape 408"/>
          <p:cNvSpPr txBox="1">
            <a:spLocks noGrp="1"/>
          </p:cNvSpPr>
          <p:nvPr>
            <p:ph type="title" idx="4294967295"/>
          </p:nvPr>
        </p:nvSpPr>
        <p:spPr>
          <a:xfrm>
            <a:off x="539750" y="1268413"/>
            <a:ext cx="7570788" cy="3457575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Pour conclure</a:t>
            </a:r>
          </a:p>
        </p:txBody>
      </p:sp>
      <p:sp>
        <p:nvSpPr>
          <p:cNvPr id="83972" name="Shape 409"/>
          <p:cNvSpPr>
            <a:spLocks noChangeAspect="1" noChangeArrowheads="1"/>
          </p:cNvSpPr>
          <p:nvPr/>
        </p:nvSpPr>
        <p:spPr bwMode="auto">
          <a:xfrm>
            <a:off x="6451600" y="3357563"/>
            <a:ext cx="2692400" cy="295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hape 414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86018" name="Shape 415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BD21FA5D-8DEA-47D6-8E56-B5DE726F0302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29</a:t>
            </a:fld>
            <a:endParaRPr lang="en-US" sz="1000"/>
          </a:p>
        </p:txBody>
      </p:sp>
      <p:sp>
        <p:nvSpPr>
          <p:cNvPr id="86019" name="Shape 417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458FAA04-A9F0-4CA1-BA79-E38D9ECF0476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29</a:t>
            </a:fld>
            <a:endParaRPr lang="en-US" sz="1000"/>
          </a:p>
        </p:txBody>
      </p:sp>
      <p:sp>
        <p:nvSpPr>
          <p:cNvPr id="86020" name="Shape 418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Les principaux points de vigilance</a:t>
            </a:r>
            <a:r>
              <a:rPr lang="en-US" sz="3600" b="1">
                <a:solidFill>
                  <a:srgbClr val="E24A18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6021" name="Shape 419"/>
          <p:cNvSpPr txBox="1">
            <a:spLocks noGrp="1"/>
          </p:cNvSpPr>
          <p:nvPr>
            <p:ph type="body" idx="4294967295"/>
          </p:nvPr>
        </p:nvSpPr>
        <p:spPr>
          <a:xfrm>
            <a:off x="2771775" y="2133600"/>
            <a:ext cx="6264275" cy="4094163"/>
          </a:xfrm>
        </p:spPr>
        <p:txBody>
          <a:bodyPr tIns="45700" bIns="45700"/>
          <a:lstStyle/>
          <a:p>
            <a:pPr marL="342900" indent="-342900" eaLnBrk="1" hangingPunct="1">
              <a:lnSpc>
                <a:spcPct val="80000"/>
              </a:lnSpc>
              <a:buClr>
                <a:srgbClr val="E24A18"/>
              </a:buClr>
              <a:buFontTx/>
              <a:buAutoNum type="arabicPeriod"/>
            </a:pPr>
            <a:r>
              <a:rPr lang="en-US" sz="1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Contrôler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l’accès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 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À </a:t>
            </a: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« </a:t>
            </a:r>
            <a:r>
              <a:rPr lang="en-US" sz="1800" dirty="0" err="1">
                <a:latin typeface="Arial" charset="0"/>
                <a:cs typeface="Arial" charset="0"/>
              </a:rPr>
              <a:t>matériel</a:t>
            </a:r>
            <a:r>
              <a:rPr lang="en-US" sz="1800" dirty="0">
                <a:latin typeface="Arial" charset="0"/>
                <a:cs typeface="Arial" charset="0"/>
              </a:rPr>
              <a:t> » </a:t>
            </a:r>
            <a:r>
              <a:rPr lang="en-US" sz="1800" dirty="0" err="1">
                <a:latin typeface="Arial" charset="0"/>
                <a:cs typeface="Arial" charset="0"/>
              </a:rPr>
              <a:t>peut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accéder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l’enfant</a:t>
            </a:r>
            <a:r>
              <a:rPr lang="en-US" sz="1800" dirty="0">
                <a:latin typeface="Arial" charset="0"/>
                <a:cs typeface="Arial" charset="0"/>
              </a:rPr>
              <a:t> ? : </a:t>
            </a:r>
            <a:r>
              <a:rPr lang="en-US" sz="1800" dirty="0" err="1">
                <a:latin typeface="Arial" charset="0"/>
                <a:cs typeface="Arial" charset="0"/>
              </a:rPr>
              <a:t>matériel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propre</a:t>
            </a:r>
            <a:r>
              <a:rPr lang="en-US" sz="1800" dirty="0">
                <a:latin typeface="Arial" charset="0"/>
                <a:cs typeface="Arial" charset="0"/>
              </a:rPr>
              <a:t> à </a:t>
            </a:r>
            <a:r>
              <a:rPr lang="en-US" sz="1800" dirty="0" err="1">
                <a:latin typeface="Arial" charset="0"/>
                <a:cs typeface="Arial" charset="0"/>
              </a:rPr>
              <a:t>l’enfant</a:t>
            </a:r>
            <a:r>
              <a:rPr lang="en-US" sz="1800" dirty="0">
                <a:latin typeface="Arial" charset="0"/>
                <a:cs typeface="Arial" charset="0"/>
              </a:rPr>
              <a:t> (ex. console de </a:t>
            </a:r>
            <a:r>
              <a:rPr lang="en-US" sz="1800" dirty="0" err="1">
                <a:latin typeface="Arial" charset="0"/>
                <a:cs typeface="Arial" charset="0"/>
              </a:rPr>
              <a:t>jeu</a:t>
            </a:r>
            <a:r>
              <a:rPr lang="en-US" sz="1800" dirty="0">
                <a:latin typeface="Arial" charset="0"/>
                <a:cs typeface="Arial" charset="0"/>
              </a:rPr>
              <a:t> portable, </a:t>
            </a:r>
            <a:r>
              <a:rPr lang="en-US" sz="1800" dirty="0" err="1">
                <a:latin typeface="Arial" charset="0"/>
                <a:cs typeface="Arial" charset="0"/>
              </a:rPr>
              <a:t>tablette</a:t>
            </a:r>
            <a:r>
              <a:rPr lang="en-US" sz="1800" dirty="0">
                <a:latin typeface="Arial" charset="0"/>
                <a:cs typeface="Arial" charset="0"/>
              </a:rPr>
              <a:t>, smartphone), familial (ex. console de salon)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 err="1">
                <a:latin typeface="Arial" charset="0"/>
                <a:cs typeface="Arial" charset="0"/>
              </a:rPr>
              <a:t>Dans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lieu </a:t>
            </a:r>
            <a:r>
              <a:rPr lang="en-US" sz="1800" dirty="0" err="1">
                <a:latin typeface="Arial" charset="0"/>
                <a:cs typeface="Arial" charset="0"/>
              </a:rPr>
              <a:t>est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situé</a:t>
            </a:r>
            <a:r>
              <a:rPr lang="en-US" sz="1800" dirty="0">
                <a:latin typeface="Arial" charset="0"/>
                <a:cs typeface="Arial" charset="0"/>
              </a:rPr>
              <a:t> le </a:t>
            </a:r>
            <a:r>
              <a:rPr lang="en-US" sz="1800" dirty="0" err="1">
                <a:latin typeface="Arial" charset="0"/>
                <a:cs typeface="Arial" charset="0"/>
              </a:rPr>
              <a:t>matériel</a:t>
            </a:r>
            <a:r>
              <a:rPr lang="en-US" sz="1800" dirty="0">
                <a:latin typeface="Arial" charset="0"/>
                <a:cs typeface="Arial" charset="0"/>
              </a:rPr>
              <a:t> ? : salon, </a:t>
            </a:r>
            <a:r>
              <a:rPr lang="en-US" sz="1800" dirty="0" err="1">
                <a:latin typeface="Arial" charset="0"/>
                <a:cs typeface="Arial" charset="0"/>
              </a:rPr>
              <a:t>chambre</a:t>
            </a:r>
            <a:r>
              <a:rPr lang="en-US" sz="1800">
                <a:latin typeface="Arial" charset="0"/>
                <a:cs typeface="Arial" charset="0"/>
              </a:rPr>
              <a:t>, cartable…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en-US" sz="1800">
              <a:latin typeface="Arial" charset="0"/>
              <a:cs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Tx/>
              <a:buAutoNum type="arabicPeriod"/>
            </a:pPr>
            <a:r>
              <a:rPr lang="en-US" sz="1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Contrôler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 le temps 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Pendant </a:t>
            </a:r>
            <a:r>
              <a:rPr lang="en-US" sz="1800" dirty="0" err="1">
                <a:latin typeface="Arial" charset="0"/>
                <a:cs typeface="Arial" charset="0"/>
              </a:rPr>
              <a:t>combien</a:t>
            </a:r>
            <a:r>
              <a:rPr lang="en-US" sz="1800" dirty="0">
                <a:latin typeface="Arial" charset="0"/>
                <a:cs typeface="Arial" charset="0"/>
              </a:rPr>
              <a:t> de temps </a:t>
            </a:r>
            <a:r>
              <a:rPr lang="en-US" sz="1800" dirty="0" err="1">
                <a:latin typeface="Arial" charset="0"/>
                <a:cs typeface="Arial" charset="0"/>
              </a:rPr>
              <a:t>l’enfant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peut-il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jouer</a:t>
            </a:r>
            <a:r>
              <a:rPr lang="en-US" sz="1800" dirty="0">
                <a:latin typeface="Arial" charset="0"/>
                <a:cs typeface="Arial" charset="0"/>
              </a:rPr>
              <a:t> ?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À </a:t>
            </a: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moment de la </a:t>
            </a:r>
            <a:r>
              <a:rPr lang="en-US" sz="1800" dirty="0" err="1">
                <a:latin typeface="Arial" charset="0"/>
                <a:cs typeface="Arial" charset="0"/>
              </a:rPr>
              <a:t>journée</a:t>
            </a:r>
            <a:r>
              <a:rPr lang="en-US" sz="1800" dirty="0">
                <a:latin typeface="Arial" charset="0"/>
                <a:cs typeface="Arial" charset="0"/>
              </a:rPr>
              <a:t>, de la </a:t>
            </a:r>
            <a:r>
              <a:rPr lang="en-US" sz="1800" dirty="0" err="1">
                <a:latin typeface="Arial" charset="0"/>
                <a:cs typeface="Arial" charset="0"/>
              </a:rPr>
              <a:t>semaine</a:t>
            </a:r>
            <a:r>
              <a:rPr lang="en-US" sz="1800" dirty="0">
                <a:latin typeface="Arial" charset="0"/>
                <a:cs typeface="Arial" charset="0"/>
              </a:rPr>
              <a:t> ?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endParaRPr lang="en-US" sz="1800" dirty="0">
              <a:latin typeface="Arial" charset="0"/>
              <a:cs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Tx/>
              <a:buAutoNum type="arabicPeriod"/>
            </a:pPr>
            <a:r>
              <a:rPr lang="en-US" sz="1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Contrôler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l’âge</a:t>
            </a:r>
            <a:r>
              <a:rPr lang="en-US" sz="1800" dirty="0">
                <a:solidFill>
                  <a:srgbClr val="3979AB"/>
                </a:solidFill>
                <a:latin typeface="Arial" charset="0"/>
                <a:cs typeface="Arial" charset="0"/>
              </a:rPr>
              <a:t> 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Au moment de </a:t>
            </a:r>
            <a:r>
              <a:rPr lang="en-US" sz="1800" dirty="0" err="1">
                <a:latin typeface="Arial" charset="0"/>
                <a:cs typeface="Arial" charset="0"/>
              </a:rPr>
              <a:t>l’achat</a:t>
            </a:r>
            <a:r>
              <a:rPr lang="en-US" sz="1800" dirty="0">
                <a:latin typeface="Arial" charset="0"/>
                <a:cs typeface="Arial" charset="0"/>
              </a:rPr>
              <a:t> du </a:t>
            </a:r>
            <a:r>
              <a:rPr lang="en-US" sz="1800" dirty="0" err="1">
                <a:latin typeface="Arial" charset="0"/>
                <a:cs typeface="Arial" charset="0"/>
              </a:rPr>
              <a:t>jeu</a:t>
            </a:r>
            <a:r>
              <a:rPr lang="en-US" sz="1800" dirty="0">
                <a:latin typeface="Arial" charset="0"/>
                <a:cs typeface="Arial" charset="0"/>
              </a:rPr>
              <a:t>, au moment de </a:t>
            </a:r>
            <a:r>
              <a:rPr lang="en-US" sz="1800" dirty="0" err="1">
                <a:latin typeface="Arial" charset="0"/>
                <a:cs typeface="Arial" charset="0"/>
              </a:rPr>
              <a:t>jouer</a:t>
            </a:r>
            <a:r>
              <a:rPr lang="en-US" sz="1800" dirty="0">
                <a:latin typeface="Arial" charset="0"/>
                <a:cs typeface="Arial" charset="0"/>
              </a:rPr>
              <a:t> (</a:t>
            </a:r>
            <a:r>
              <a:rPr lang="en-US" sz="1800" dirty="0" err="1">
                <a:latin typeface="Arial" charset="0"/>
                <a:cs typeface="Arial" charset="0"/>
              </a:rPr>
              <a:t>problématique</a:t>
            </a:r>
            <a:r>
              <a:rPr lang="en-US" sz="1800" dirty="0">
                <a:latin typeface="Arial" charset="0"/>
                <a:cs typeface="Arial" charset="0"/>
              </a:rPr>
              <a:t> des </a:t>
            </a:r>
            <a:r>
              <a:rPr lang="en-US" sz="1800" dirty="0" err="1">
                <a:latin typeface="Arial" charset="0"/>
                <a:cs typeface="Arial" charset="0"/>
              </a:rPr>
              <a:t>fratries</a:t>
            </a:r>
            <a:r>
              <a:rPr lang="en-US" sz="1800" dirty="0">
                <a:latin typeface="Arial" charset="0"/>
                <a:cs typeface="Arial" charset="0"/>
              </a:rPr>
              <a:t>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>
                <a:latin typeface="Arial" charset="0"/>
                <a:cs typeface="Arial" charset="0"/>
              </a:rPr>
              <a:t>À </a:t>
            </a: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âge</a:t>
            </a:r>
            <a:r>
              <a:rPr lang="en-US" sz="1800" dirty="0">
                <a:latin typeface="Arial" charset="0"/>
                <a:cs typeface="Arial" charset="0"/>
              </a:rPr>
              <a:t> mon enfant </a:t>
            </a:r>
            <a:r>
              <a:rPr lang="en-US" sz="1800" dirty="0" err="1">
                <a:latin typeface="Arial" charset="0"/>
                <a:cs typeface="Arial" charset="0"/>
              </a:rPr>
              <a:t>peut-il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jouer</a:t>
            </a:r>
            <a:r>
              <a:rPr lang="en-US" sz="1800" dirty="0">
                <a:latin typeface="Arial" charset="0"/>
                <a:cs typeface="Arial" charset="0"/>
              </a:rPr>
              <a:t> ?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Noto Symbol"/>
              <a:buChar char="▪"/>
            </a:pP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jeu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vidéo</a:t>
            </a:r>
            <a:r>
              <a:rPr lang="en-US" sz="1800" dirty="0">
                <a:latin typeface="Arial" charset="0"/>
                <a:cs typeface="Arial" charset="0"/>
              </a:rPr>
              <a:t> pour </a:t>
            </a:r>
            <a:r>
              <a:rPr lang="en-US" sz="1800" dirty="0" err="1">
                <a:latin typeface="Arial" charset="0"/>
                <a:cs typeface="Arial" charset="0"/>
              </a:rPr>
              <a:t>quel</a:t>
            </a: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cs typeface="Arial" charset="0"/>
              </a:rPr>
              <a:t>âge</a:t>
            </a:r>
            <a:r>
              <a:rPr lang="en-US" sz="1800" dirty="0">
                <a:latin typeface="Arial" charset="0"/>
                <a:cs typeface="Arial" charset="0"/>
              </a:rPr>
              <a:t> ?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</a:pPr>
            <a:endParaRPr lang="en-US" sz="1800" dirty="0">
              <a:latin typeface="Arial" charset="0"/>
              <a:cs typeface="Arial" charset="0"/>
            </a:endParaRPr>
          </a:p>
        </p:txBody>
      </p:sp>
      <p:sp>
        <p:nvSpPr>
          <p:cNvPr id="86022" name="Shape 420"/>
          <p:cNvSpPr txBox="1">
            <a:spLocks noChangeArrowheads="1"/>
          </p:cNvSpPr>
          <p:nvPr/>
        </p:nvSpPr>
        <p:spPr bwMode="auto">
          <a:xfrm>
            <a:off x="323850" y="1484313"/>
            <a:ext cx="871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3979AB"/>
              </a:buClr>
              <a:buSzPct val="25000"/>
              <a:buFont typeface="Arial" charset="0"/>
              <a:buNone/>
            </a:pPr>
            <a:r>
              <a:rPr lang="en-US" sz="2400" dirty="0" err="1">
                <a:solidFill>
                  <a:srgbClr val="3979AB"/>
                </a:solidFill>
              </a:rPr>
              <a:t>Accompagner</a:t>
            </a:r>
            <a:r>
              <a:rPr lang="en-US" sz="2400" dirty="0">
                <a:solidFill>
                  <a:srgbClr val="3979AB"/>
                </a:solidFill>
              </a:rPr>
              <a:t> </a:t>
            </a:r>
            <a:r>
              <a:rPr lang="en-US" sz="2400" dirty="0" err="1">
                <a:solidFill>
                  <a:srgbClr val="3979AB"/>
                </a:solidFill>
              </a:rPr>
              <a:t>ses</a:t>
            </a:r>
            <a:r>
              <a:rPr lang="en-US" sz="2400" dirty="0">
                <a:solidFill>
                  <a:srgbClr val="3979AB"/>
                </a:solidFill>
              </a:rPr>
              <a:t> </a:t>
            </a:r>
            <a:r>
              <a:rPr lang="en-US" sz="2400" dirty="0" err="1">
                <a:solidFill>
                  <a:srgbClr val="3979AB"/>
                </a:solidFill>
              </a:rPr>
              <a:t>enfants</a:t>
            </a:r>
            <a:r>
              <a:rPr lang="en-US" sz="2400" dirty="0">
                <a:solidFill>
                  <a:srgbClr val="3979AB"/>
                </a:solidFill>
              </a:rPr>
              <a:t> </a:t>
            </a:r>
            <a:r>
              <a:rPr lang="en-US" sz="2400" dirty="0" err="1">
                <a:solidFill>
                  <a:srgbClr val="3979AB"/>
                </a:solidFill>
              </a:rPr>
              <a:t>dans</a:t>
            </a:r>
            <a:r>
              <a:rPr lang="en-US" sz="2400" dirty="0">
                <a:solidFill>
                  <a:srgbClr val="3979AB"/>
                </a:solidFill>
              </a:rPr>
              <a:t> </a:t>
            </a:r>
            <a:r>
              <a:rPr lang="en-US" sz="2400" dirty="0" err="1">
                <a:solidFill>
                  <a:srgbClr val="3979AB"/>
                </a:solidFill>
              </a:rPr>
              <a:t>l’univers</a:t>
            </a:r>
            <a:r>
              <a:rPr lang="en-US" sz="2400" dirty="0">
                <a:solidFill>
                  <a:srgbClr val="3979AB"/>
                </a:solidFill>
              </a:rPr>
              <a:t> des </a:t>
            </a:r>
            <a:r>
              <a:rPr lang="en-US" sz="2400" dirty="0" err="1">
                <a:solidFill>
                  <a:srgbClr val="3979AB"/>
                </a:solidFill>
              </a:rPr>
              <a:t>jeux</a:t>
            </a:r>
            <a:r>
              <a:rPr lang="en-US" sz="2400" dirty="0">
                <a:solidFill>
                  <a:srgbClr val="3979AB"/>
                </a:solidFill>
              </a:rPr>
              <a:t> </a:t>
            </a:r>
            <a:r>
              <a:rPr lang="en-US" sz="2400" dirty="0" err="1">
                <a:solidFill>
                  <a:srgbClr val="3979AB"/>
                </a:solidFill>
              </a:rPr>
              <a:t>vidéo</a:t>
            </a:r>
            <a:r>
              <a:rPr lang="en-US" sz="2400" dirty="0">
                <a:solidFill>
                  <a:srgbClr val="3979AB"/>
                </a:solidFill>
              </a:rPr>
              <a:t>, </a:t>
            </a:r>
            <a:r>
              <a:rPr lang="en-US" sz="2400" dirty="0" err="1">
                <a:solidFill>
                  <a:srgbClr val="7030A0"/>
                </a:solidFill>
              </a:rPr>
              <a:t>c’est</a:t>
            </a:r>
            <a:r>
              <a:rPr lang="en-US" sz="2400" dirty="0">
                <a:solidFill>
                  <a:srgbClr val="3979AB"/>
                </a:solidFill>
              </a:rPr>
              <a:t> : </a:t>
            </a:r>
          </a:p>
        </p:txBody>
      </p:sp>
      <p:pic>
        <p:nvPicPr>
          <p:cNvPr id="86023" name="Shape 4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97200"/>
            <a:ext cx="27717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21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3554" name="Shape 12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D01C3CA-5AB4-4468-A13F-68227DA55813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</a:t>
            </a:fld>
            <a:endParaRPr lang="en-US" sz="1000"/>
          </a:p>
        </p:txBody>
      </p:sp>
      <p:sp>
        <p:nvSpPr>
          <p:cNvPr id="23555" name="Shape 123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3556" name="Shape 124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26AADB7D-AF2E-42CB-87CD-77D73E3D7256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</a:t>
            </a:fld>
            <a:endParaRPr lang="en-US" sz="1000"/>
          </a:p>
        </p:txBody>
      </p:sp>
      <p:sp>
        <p:nvSpPr>
          <p:cNvPr id="23557" name="Shape 125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sp>
        <p:nvSpPr>
          <p:cNvPr id="23558" name="Shape 126"/>
          <p:cNvSpPr txBox="1">
            <a:spLocks noGrp="1"/>
          </p:cNvSpPr>
          <p:nvPr>
            <p:ph type="body" idx="4294967295"/>
          </p:nvPr>
        </p:nvSpPr>
        <p:spPr/>
        <p:txBody>
          <a:bodyPr tIns="45700" bIns="45700"/>
          <a:lstStyle/>
          <a:p>
            <a:pPr marL="533400" indent="-533400" eaLnBrk="1" hangingPunct="1"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Les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Ambassadeurs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PédaGoJeux </a:t>
            </a: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Le 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et les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familles</a:t>
            </a:r>
            <a:endParaRPr lang="en-US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et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âge</a:t>
            </a:r>
            <a:endParaRPr lang="en-US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et temps</a:t>
            </a: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et argent</a:t>
            </a: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  <a:buFontTx/>
              <a:buAutoNum type="arabicPeriod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Conclusion </a:t>
            </a:r>
          </a:p>
          <a:p>
            <a:pPr marL="533400" indent="-533400" eaLnBrk="1" hangingPunct="1">
              <a:spcBef>
                <a:spcPts val="563"/>
              </a:spcBef>
              <a:buClr>
                <a:srgbClr val="E24A18"/>
              </a:buClr>
            </a:pPr>
            <a:endParaRPr lang="fr-FR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hape 427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923D9E4E-79B3-497D-BB16-520A202007C1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30</a:t>
            </a:fld>
            <a:endParaRPr lang="en-US" sz="1000"/>
          </a:p>
        </p:txBody>
      </p:sp>
      <p:sp>
        <p:nvSpPr>
          <p:cNvPr id="88066" name="Shape 428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88067" name="Shape 429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8CFC9A1-F7B5-426E-A70C-2848753FA962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30</a:t>
            </a:fld>
            <a:endParaRPr lang="en-US" sz="1000"/>
          </a:p>
        </p:txBody>
      </p:sp>
      <p:pic>
        <p:nvPicPr>
          <p:cNvPr id="88068" name="Shape 43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789363"/>
            <a:ext cx="15113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9" name="Shape 431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200">
                <a:solidFill>
                  <a:srgbClr val="E24A18"/>
                </a:solidFill>
                <a:latin typeface="Arial" charset="0"/>
                <a:cs typeface="Arial" charset="0"/>
              </a:rPr>
              <a:t>Le jeu vidéo : une affaire de famille </a:t>
            </a:r>
          </a:p>
        </p:txBody>
      </p:sp>
      <p:sp>
        <p:nvSpPr>
          <p:cNvPr id="88070" name="Shape 432"/>
          <p:cNvSpPr txBox="1">
            <a:spLocks noGrp="1"/>
          </p:cNvSpPr>
          <p:nvPr>
            <p:ph type="body" idx="4294967295"/>
          </p:nvPr>
        </p:nvSpPr>
        <p:spPr>
          <a:xfrm>
            <a:off x="323850" y="1412875"/>
            <a:ext cx="8569325" cy="4895850"/>
          </a:xfrm>
        </p:spPr>
        <p:txBody>
          <a:bodyPr tIns="45700" bIns="45700"/>
          <a:lstStyle/>
          <a:p>
            <a:pPr eaLnBrk="1" hangingPunct="1">
              <a:lnSpc>
                <a:spcPct val="80000"/>
              </a:lnSpc>
              <a:buClr>
                <a:srgbClr val="E24A18"/>
              </a:buClr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Bien accompagné, le jeu vidéo est un moment de loisir, de détente, de plaisir</a:t>
            </a:r>
          </a:p>
          <a:p>
            <a:pPr eaLnBrk="1" hangingPunct="1">
              <a:lnSpc>
                <a:spcPct val="8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 Un partenaire parental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Les règles fixées pour le jeu vidéo pourront être élargies à d’autres champs de la vie de l’enfant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Aborder les aspects problématiques, c’est permettre à l’enfant de constituer ses propres mécanismes de vigilance et de protection</a:t>
            </a:r>
          </a:p>
          <a:p>
            <a:pPr lvl="1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Noto Symbol"/>
              <a:buChar char="▪"/>
            </a:pPr>
            <a:endParaRPr lang="en-US" sz="18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 Une grande richesse pour mieux connaître son enfant</a:t>
            </a:r>
          </a:p>
          <a:p>
            <a:pPr marL="1600200" lvl="3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Observer l’enfant joueur : mieux comprendre le plaisir éprouvé par l’enfant, les difficultés auxquelles il doit faire face, ses motivations à jouer, sa fierté à réussir telle ou telle phase de jeu </a:t>
            </a:r>
          </a:p>
          <a:p>
            <a:pPr marL="1600200" lvl="3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Partager des moments de jeu : détendre la relation parent-enfant vers une plus grande complicité, une confiance et un respect réciproque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E24A18"/>
              </a:buClr>
              <a:buFont typeface="Arial" charset="0"/>
              <a:buChar char="»"/>
            </a:pP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 Un moyen de découverte, d’initiation et de familiarisation des outils et supports numériques</a:t>
            </a:r>
          </a:p>
          <a:p>
            <a:pPr eaLnBrk="1" hangingPunct="1">
              <a:lnSpc>
                <a:spcPct val="80000"/>
              </a:lnSpc>
              <a:buClr>
                <a:srgbClr val="E24A18"/>
              </a:buClr>
              <a:buFont typeface="Arial" charset="0"/>
              <a:buChar char="»"/>
            </a:pPr>
            <a:endParaRPr lang="fr-FR" sz="200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hape 437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90114" name="Shape 438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5856DA0C-75B7-42A3-B7A0-C7132EB2AB8B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31</a:t>
            </a:fld>
            <a:endParaRPr lang="en-US" sz="1000"/>
          </a:p>
        </p:txBody>
      </p:sp>
      <p:sp>
        <p:nvSpPr>
          <p:cNvPr id="90115" name="Shape 44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978293C-AA2C-4080-B582-5341B89CFDAF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31</a:t>
            </a:fld>
            <a:endParaRPr lang="en-US" sz="1000"/>
          </a:p>
        </p:txBody>
      </p:sp>
      <p:sp>
        <p:nvSpPr>
          <p:cNvPr id="90116" name="Shape 441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3200">
                <a:solidFill>
                  <a:srgbClr val="E24A18"/>
                </a:solidFill>
                <a:latin typeface="Arial" charset="0"/>
                <a:cs typeface="Arial" charset="0"/>
              </a:rPr>
              <a:t>Ce qu’il faut retenir</a:t>
            </a:r>
            <a:br>
              <a:rPr lang="en-US" sz="3200" b="1">
                <a:solidFill>
                  <a:srgbClr val="E24A18"/>
                </a:solidFill>
                <a:latin typeface="Arial" charset="0"/>
                <a:cs typeface="Arial" charset="0"/>
              </a:rPr>
            </a:br>
            <a:endParaRPr lang="en-US" sz="3200" b="1">
              <a:solidFill>
                <a:srgbClr val="E24A18"/>
              </a:solidFill>
              <a:latin typeface="Arial" charset="0"/>
              <a:cs typeface="Arial" charset="0"/>
            </a:endParaRPr>
          </a:p>
        </p:txBody>
      </p:sp>
      <p:sp>
        <p:nvSpPr>
          <p:cNvPr id="90117" name="Shape 442"/>
          <p:cNvSpPr txBox="1">
            <a:spLocks noGrp="1"/>
          </p:cNvSpPr>
          <p:nvPr>
            <p:ph type="body" idx="4294967295"/>
          </p:nvPr>
        </p:nvSpPr>
        <p:spPr>
          <a:xfrm>
            <a:off x="539750" y="1268413"/>
            <a:ext cx="8424863" cy="4968875"/>
          </a:xfrm>
        </p:spPr>
        <p:txBody>
          <a:bodyPr tIns="45700" bIns="45700"/>
          <a:lstStyle/>
          <a:p>
            <a:pPr marL="533400" indent="-533400" eaLnBrk="1" hangingPunct="1">
              <a:lnSpc>
                <a:spcPct val="80000"/>
              </a:lnSpc>
              <a:buClr>
                <a:srgbClr val="E24A18"/>
              </a:buClr>
            </a:pPr>
            <a:r>
              <a:rPr lang="en-US" sz="1000">
                <a:solidFill>
                  <a:srgbClr val="3979AB"/>
                </a:solidFill>
                <a:latin typeface="Arial" charset="0"/>
                <a:cs typeface="Arial" charset="0"/>
              </a:rPr>
              <a:t>	</a:t>
            </a:r>
            <a:r>
              <a:rPr lang="en-US" sz="1800">
                <a:solidFill>
                  <a:srgbClr val="3979AB"/>
                </a:solidFill>
                <a:latin typeface="Arial" charset="0"/>
                <a:cs typeface="Arial" charset="0"/>
              </a:rPr>
              <a:t>	</a:t>
            </a:r>
            <a:r>
              <a:rPr lang="en-US" sz="2000">
                <a:solidFill>
                  <a:srgbClr val="3979AB"/>
                </a:solidFill>
                <a:latin typeface="Arial" charset="0"/>
                <a:cs typeface="Arial" charset="0"/>
              </a:rPr>
              <a:t>Bienveillance mais vigilance quant à la pratique de jeu </a:t>
            </a:r>
          </a:p>
          <a:p>
            <a:pPr marL="533400" indent="-533400" eaLnBrk="1" hangingPunct="1">
              <a:lnSpc>
                <a:spcPct val="80000"/>
              </a:lnSpc>
              <a:buClr>
                <a:srgbClr val="E24A18"/>
              </a:buClr>
            </a:pPr>
            <a:endParaRPr lang="en-US" sz="20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1800">
                <a:solidFill>
                  <a:srgbClr val="3979AB"/>
                </a:solidFill>
                <a:latin typeface="Arial" charset="0"/>
                <a:cs typeface="Arial" charset="0"/>
              </a:rPr>
              <a:t>Fixer des règles claires en famille : Quoi, Quand, Combien de temps?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Pour choisir un jeu, s’aider de la signalétique PEGI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Définir et poser les limites puis s’y tenir !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Fixer les règles dès le plus jeune âge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Raisonner en temps « écrans » / activités numériques 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1800">
                <a:solidFill>
                  <a:srgbClr val="3979AB"/>
                </a:solidFill>
                <a:latin typeface="Arial" charset="0"/>
                <a:cs typeface="Arial" charset="0"/>
              </a:rPr>
              <a:t>Adapter les règles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À l’éveil, la personnalité, la sensibilité, le temps de l’enfant et aux valeurs de la famille car ce sont les parents qui connaissent le mieux leurs enfants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Les faire évoluer à mesure qu’il grandit 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Arial" charset="0"/>
              <a:buChar char="»"/>
            </a:pPr>
            <a:endParaRPr lang="en-US" sz="120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914400" lvl="1" indent="-4572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Noto Symbol"/>
              <a:buChar char="▪"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1800">
                <a:solidFill>
                  <a:srgbClr val="3979AB"/>
                </a:solidFill>
                <a:latin typeface="Arial" charset="0"/>
                <a:cs typeface="Arial" charset="0"/>
              </a:rPr>
              <a:t>Dialoguer et partager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S’intéresser à ce loisir et comprendre cet univers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Parler avec ses enfants de leurs pratiques de jeu, comme pour le sport ou un autre loisir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Partager des moments de jeu en famille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Noto Symbol"/>
              <a:buChar char="▪"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ts val="3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1800">
                <a:solidFill>
                  <a:srgbClr val="3979AB"/>
                </a:solidFill>
                <a:latin typeface="Arial" charset="0"/>
                <a:cs typeface="Arial" charset="0"/>
              </a:rPr>
              <a:t>Donner l’exemple et le bon! </a:t>
            </a:r>
          </a:p>
          <a:p>
            <a:pPr marL="1143000" lvl="2" indent="-228600" eaLnBrk="1" hangingPunct="1">
              <a:lnSpc>
                <a:spcPct val="80000"/>
              </a:lnSpc>
              <a:spcBef>
                <a:spcPts val="325"/>
              </a:spcBef>
              <a:buClr>
                <a:srgbClr val="E24A18"/>
              </a:buClr>
              <a:buFont typeface="Wingdings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Exemplarité en tant que parents sur ses pratiques d’écrans (tablettes, téléphones)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hape 448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7E19DCB-2E29-4407-8A04-35C59CCD8D6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32</a:t>
            </a:fld>
            <a:endParaRPr lang="en-US" sz="1000"/>
          </a:p>
        </p:txBody>
      </p:sp>
      <p:sp>
        <p:nvSpPr>
          <p:cNvPr id="92162" name="Shape 45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D6AEF66-A664-4840-8B46-9C8FF03A5165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32</a:t>
            </a:fld>
            <a:endParaRPr lang="en-US" sz="1000"/>
          </a:p>
        </p:txBody>
      </p:sp>
      <p:sp>
        <p:nvSpPr>
          <p:cNvPr id="92163" name="Shape 451"/>
          <p:cNvSpPr txBox="1">
            <a:spLocks noGrp="1"/>
          </p:cNvSpPr>
          <p:nvPr>
            <p:ph type="title" idx="4294967295"/>
          </p:nvPr>
        </p:nvSpPr>
        <p:spPr>
          <a:xfrm>
            <a:off x="3851275" y="1196975"/>
            <a:ext cx="4664075" cy="1325563"/>
          </a:xfrm>
        </p:spPr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4800">
                <a:solidFill>
                  <a:srgbClr val="E24A18"/>
                </a:solidFill>
                <a:latin typeface="Arial" charset="0"/>
                <a:cs typeface="Arial" charset="0"/>
              </a:rPr>
              <a:t>Vos questions ?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hape 447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94210" name="Shape 448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1FA06473-86D5-462F-8E17-DA013B6EB0AE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33</a:t>
            </a:fld>
            <a:endParaRPr lang="en-US" sz="1000"/>
          </a:p>
        </p:txBody>
      </p:sp>
      <p:sp>
        <p:nvSpPr>
          <p:cNvPr id="94211" name="Shape 449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94212" name="Shape 45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5D0B875-20E5-4EE8-B1B3-0EFD08E24649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33</a:t>
            </a:fld>
            <a:endParaRPr lang="en-US" sz="1000"/>
          </a:p>
        </p:txBody>
      </p:sp>
      <p:sp>
        <p:nvSpPr>
          <p:cNvPr id="94213" name="Shape 451"/>
          <p:cNvSpPr txBox="1">
            <a:spLocks noGrp="1"/>
          </p:cNvSpPr>
          <p:nvPr>
            <p:ph type="title" idx="4294967295"/>
          </p:nvPr>
        </p:nvSpPr>
        <p:spPr>
          <a:xfrm>
            <a:off x="3851275" y="981075"/>
            <a:ext cx="4664075" cy="1325563"/>
          </a:xfrm>
        </p:spPr>
        <p:txBody>
          <a:bodyPr tIns="45700" bIns="45700"/>
          <a:lstStyle/>
          <a:p>
            <a:pPr algn="ctr" eaLnBrk="1" hangingPunct="1">
              <a:buClr>
                <a:srgbClr val="E24A18"/>
              </a:buClr>
              <a:buSzPct val="25000"/>
            </a:pPr>
            <a:r>
              <a:rPr lang="en-US" sz="4800">
                <a:solidFill>
                  <a:srgbClr val="E24A18"/>
                </a:solidFill>
                <a:latin typeface="Arial" charset="0"/>
                <a:cs typeface="Arial" charset="0"/>
              </a:rPr>
              <a:t>Merci 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31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5602" name="Shape 13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ED9E92A6-BF0E-4F68-8673-0EB230B98037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4</a:t>
            </a:fld>
            <a:endParaRPr lang="en-US" sz="1000"/>
          </a:p>
        </p:txBody>
      </p:sp>
      <p:sp>
        <p:nvSpPr>
          <p:cNvPr id="25603" name="Shape 133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5604" name="Shape 134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0F8F9250-A930-4706-97FC-5A215BDA8DC7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4</a:t>
            </a:fld>
            <a:endParaRPr lang="en-US" sz="1000"/>
          </a:p>
        </p:txBody>
      </p:sp>
      <p:sp>
        <p:nvSpPr>
          <p:cNvPr id="25605" name="Shape 135"/>
          <p:cNvSpPr txBox="1">
            <a:spLocks noGrp="1"/>
          </p:cNvSpPr>
          <p:nvPr>
            <p:ph type="title" idx="4294967295"/>
          </p:nvPr>
        </p:nvSpPr>
        <p:spPr/>
        <p:txBody>
          <a:bodyPr tIns="45700" bIns="45700"/>
          <a:lstStyle/>
          <a:p>
            <a:pPr eaLnBrk="1" hangingPunct="1">
              <a:buClr>
                <a:srgbClr val="E24A18"/>
              </a:buClr>
              <a:buSzPct val="25000"/>
            </a:pP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Une rencontre dans le cadre des    </a:t>
            </a:r>
            <a:b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E24A18"/>
                </a:solidFill>
                <a:latin typeface="Arial" charset="0"/>
                <a:cs typeface="Arial" charset="0"/>
              </a:rPr>
              <a:t>Ambassadeurs PédaGoJeux</a:t>
            </a:r>
          </a:p>
        </p:txBody>
      </p:sp>
      <p:sp>
        <p:nvSpPr>
          <p:cNvPr id="25606" name="Shape 136"/>
          <p:cNvSpPr txBox="1">
            <a:spLocks noGrp="1"/>
          </p:cNvSpPr>
          <p:nvPr>
            <p:ph type="body" idx="4294967295"/>
          </p:nvPr>
        </p:nvSpPr>
        <p:spPr>
          <a:xfrm>
            <a:off x="539750" y="1628775"/>
            <a:ext cx="8229600" cy="4525963"/>
          </a:xfrm>
        </p:spPr>
        <p:txBody>
          <a:bodyPr tIns="45700" bIns="45700"/>
          <a:lstStyle/>
          <a:p>
            <a:pPr marL="342900" indent="-342900" eaLnBrk="1" hangingPunct="1">
              <a:buClr>
                <a:srgbClr val="E24A18"/>
              </a:buClr>
              <a:buFont typeface="Arial" charset="0"/>
              <a:buChar char="»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Un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réseau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de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partenaires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régionaux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territoriaux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Engagés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dans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l’information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des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familles</a:t>
            </a:r>
            <a:endParaRPr lang="en-US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Favoriser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les pratiques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sereines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du 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en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famille</a:t>
            </a:r>
            <a:endParaRPr lang="en-US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Qui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s’appuie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sur les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ressources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du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collectif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PédaGoJeux, le jeu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vidéo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rgbClr val="3979AB"/>
                </a:solidFill>
                <a:latin typeface="Arial" charset="0"/>
                <a:cs typeface="Arial" charset="0"/>
              </a:rPr>
              <a:t>expliqué</a:t>
            </a:r>
            <a: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  <a:t> aux parents : www.pedagojeux.fr</a:t>
            </a:r>
            <a:br>
              <a:rPr lang="en-US" sz="2800" dirty="0">
                <a:solidFill>
                  <a:srgbClr val="3979AB"/>
                </a:solidFill>
                <a:latin typeface="Arial" charset="0"/>
                <a:cs typeface="Arial" charset="0"/>
              </a:rPr>
            </a:br>
            <a:endParaRPr lang="en-US" sz="28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419E919-6890-4090-ABF6-EEC86399CDAF}"/>
              </a:ext>
            </a:extLst>
          </p:cNvPr>
          <p:cNvSpPr txBox="1"/>
          <p:nvPr/>
        </p:nvSpPr>
        <p:spPr>
          <a:xfrm>
            <a:off x="935831" y="4995168"/>
            <a:ext cx="6886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ASTUCE : ICI N’HESITEZ PAS A PRESENTER LES FICHES PRATIQUES PEDAGOJEUX</a:t>
            </a:r>
          </a:p>
          <a:p>
            <a:endParaRPr lang="fr-FR" dirty="0"/>
          </a:p>
          <a:p>
            <a:r>
              <a:rPr lang="fr-FR" dirty="0">
                <a:highlight>
                  <a:srgbClr val="FFFF00"/>
                </a:highlight>
                <a:hlinkClick r:id="rId3"/>
              </a:rPr>
              <a:t>https://www.pedagojeux.fr/accompagner-mon-enfant/le-jeu-video-parlons-en-pedagojeux-lance-une-collection-de-fiches-pratiques/</a:t>
            </a:r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89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7650" name="Shape 190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AA3EB1E-C212-427D-9134-8CC4B59C39A8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5</a:t>
            </a:fld>
            <a:endParaRPr lang="en-US" sz="1000"/>
          </a:p>
        </p:txBody>
      </p:sp>
      <p:sp>
        <p:nvSpPr>
          <p:cNvPr id="27651" name="Shape 191"/>
          <p:cNvSpPr txBox="1">
            <a:spLocks noChangeArrowheads="1"/>
          </p:cNvSpPr>
          <p:nvPr/>
        </p:nvSpPr>
        <p:spPr bwMode="auto">
          <a:xfrm>
            <a:off x="468313" y="6237288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en-US" sz="1000"/>
          </a:p>
        </p:txBody>
      </p:sp>
      <p:sp>
        <p:nvSpPr>
          <p:cNvPr id="27652" name="Shape 192"/>
          <p:cNvSpPr txBox="1">
            <a:spLocks noChangeArrowheads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D0FDC67E-284F-4720-BA4B-64C46760AB97}" type="slidenum">
              <a:rPr lang="en-US" sz="10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5</a:t>
            </a:fld>
            <a:endParaRPr lang="en-US" sz="1000"/>
          </a:p>
        </p:txBody>
      </p:sp>
      <p:sp>
        <p:nvSpPr>
          <p:cNvPr id="27653" name="Shape 193"/>
          <p:cNvSpPr txBox="1">
            <a:spLocks noGrp="1"/>
          </p:cNvSpPr>
          <p:nvPr>
            <p:ph type="title" idx="4294967295"/>
          </p:nvPr>
        </p:nvSpPr>
        <p:spPr>
          <a:xfrm>
            <a:off x="403225" y="1700213"/>
            <a:ext cx="8018463" cy="3457575"/>
          </a:xfrm>
        </p:spPr>
        <p:txBody>
          <a:bodyPr tIns="45700" bIns="45700"/>
          <a:lstStyle/>
          <a:p>
            <a:pPr algn="ctr" eaLnBrk="1" hangingPunct="1">
              <a:buClr>
                <a:srgbClr val="77B036"/>
              </a:buClr>
              <a:buSzPct val="25000"/>
            </a:pPr>
            <a:r>
              <a:rPr lang="en-US" sz="6600">
                <a:solidFill>
                  <a:srgbClr val="77B036"/>
                </a:solidFill>
                <a:latin typeface="Arial" charset="0"/>
                <a:cs typeface="Arial" charset="0"/>
              </a:rPr>
              <a:t>Le jeu vidéo et les familles</a:t>
            </a:r>
          </a:p>
        </p:txBody>
      </p:sp>
      <p:sp>
        <p:nvSpPr>
          <p:cNvPr id="27654" name="Shape 194"/>
          <p:cNvSpPr>
            <a:spLocks noChangeAspect="1" noChangeArrowheads="1"/>
          </p:cNvSpPr>
          <p:nvPr/>
        </p:nvSpPr>
        <p:spPr bwMode="auto">
          <a:xfrm>
            <a:off x="15841663" y="4437063"/>
            <a:ext cx="2692400" cy="295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a date 3"/>
          <p:cNvSpPr txBox="1">
            <a:spLocks noGrp="1"/>
          </p:cNvSpPr>
          <p:nvPr/>
        </p:nvSpPr>
        <p:spPr bwMode="auto">
          <a:xfrm>
            <a:off x="1331913" y="6381750"/>
            <a:ext cx="9350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 sz="1000">
              <a:solidFill>
                <a:schemeClr val="tx1"/>
              </a:solidFill>
            </a:endParaRPr>
          </a:p>
        </p:txBody>
      </p:sp>
      <p:sp>
        <p:nvSpPr>
          <p:cNvPr id="29698" name="Espace réservé du numéro de diapositive 4"/>
          <p:cNvSpPr txBox="1">
            <a:spLocks noGrp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3FCBBF-9D6C-433C-9F31-7BDD684DA40B}" type="slidenum">
              <a:rPr lang="fr-FR" altLang="fr-FR" sz="1000">
                <a:solidFill>
                  <a:schemeClr val="tx1"/>
                </a:solidFill>
              </a:rPr>
              <a:pPr algn="r"/>
              <a:t>6</a:t>
            </a:fld>
            <a:endParaRPr lang="fr-FR" altLang="fr-FR" sz="100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 txBox="1"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fr-FR" altLang="fr-FR" sz="3200" dirty="0">
                <a:solidFill>
                  <a:srgbClr val="E24A18"/>
                </a:solidFill>
                <a:latin typeface="Arial" charset="0"/>
                <a:cs typeface="Arial" charset="0"/>
              </a:rPr>
              <a:t>Qui sont les joueurs ?</a:t>
            </a:r>
            <a:br>
              <a:rPr lang="fr-FR" altLang="fr-FR" sz="3200" dirty="0">
                <a:solidFill>
                  <a:srgbClr val="E24A18"/>
                </a:solidFill>
                <a:latin typeface="Arial" charset="0"/>
                <a:cs typeface="Arial" charset="0"/>
              </a:rPr>
            </a:br>
            <a:endParaRPr lang="fr-FR" altLang="fr-FR" sz="3200" dirty="0">
              <a:solidFill>
                <a:srgbClr val="E24A18"/>
              </a:solidFill>
              <a:latin typeface="Arial" charset="0"/>
              <a:cs typeface="Arial" charset="0"/>
            </a:endParaRPr>
          </a:p>
        </p:txBody>
      </p:sp>
      <p:sp>
        <p:nvSpPr>
          <p:cNvPr id="29700" name="Rectangle 3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229600" cy="3096493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10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fr-FR" altLang="fr-FR" sz="500" dirty="0">
              <a:latin typeface="Arial" charset="0"/>
              <a:cs typeface="Arial" charset="0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12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000"/>
          </a:p>
          <a:p>
            <a:pPr>
              <a:lnSpc>
                <a:spcPct val="80000"/>
              </a:lnSpc>
            </a:pPr>
            <a:endParaRPr lang="fr-FR" altLang="fr-FR" sz="500"/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fr-FR" altLang="fr-FR" sz="12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 marL="0" lvl="1">
              <a:lnSpc>
                <a:spcPct val="80000"/>
              </a:lnSpc>
            </a:pPr>
            <a:endParaRPr lang="fr-FR" altLang="fr-FR" sz="10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200"/>
          </a:p>
          <a:p>
            <a:pPr>
              <a:lnSpc>
                <a:spcPct val="80000"/>
              </a:lnSpc>
            </a:pPr>
            <a:endParaRPr lang="fr-FR" altLang="fr-FR" sz="1000"/>
          </a:p>
          <a:p>
            <a:pPr>
              <a:lnSpc>
                <a:spcPct val="80000"/>
              </a:lnSpc>
            </a:pPr>
            <a:endParaRPr lang="fr-FR" altLang="fr-FR" sz="50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48D9709-EBFF-4D63-94E3-14661DEB5996}"/>
              </a:ext>
            </a:extLst>
          </p:cNvPr>
          <p:cNvSpPr txBox="1"/>
          <p:nvPr/>
        </p:nvSpPr>
        <p:spPr>
          <a:xfrm>
            <a:off x="1691680" y="2276872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VOUS POUVEZ UTILISER LES CHIFFRES ET GRAPHIQUES DES ETUDES QUE REALISE LE SELL 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dirty="0">
                <a:hlinkClick r:id="rId2"/>
              </a:rPr>
              <a:t>DANS L’ESSENTIEL DU JEU VIDEO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EF79DDA-C50C-4F35-8216-EFA83485D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fr-FR" altLang="fr-FR" sz="3200" kern="0" dirty="0">
                <a:solidFill>
                  <a:srgbClr val="E24A18"/>
                </a:solidFill>
                <a:latin typeface="Arial" charset="0"/>
                <a:cs typeface="Arial" charset="0"/>
              </a:rPr>
              <a:t>Le jeu vidéo en famille</a:t>
            </a:r>
            <a:br>
              <a:rPr lang="fr-FR" altLang="fr-FR" sz="3200" kern="0" dirty="0">
                <a:solidFill>
                  <a:srgbClr val="E24A18"/>
                </a:solidFill>
                <a:latin typeface="Arial" charset="0"/>
                <a:cs typeface="Arial" charset="0"/>
              </a:rPr>
            </a:br>
            <a:endParaRPr lang="fr-FR" altLang="fr-FR" sz="3200" kern="0" dirty="0">
              <a:solidFill>
                <a:srgbClr val="E24A18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0C6B918-0FA3-4164-9AD0-62C27E9CEAF3}"/>
              </a:ext>
            </a:extLst>
          </p:cNvPr>
          <p:cNvSpPr txBox="1"/>
          <p:nvPr/>
        </p:nvSpPr>
        <p:spPr>
          <a:xfrm>
            <a:off x="1691680" y="2276872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VOUS POUVEZ UTILISER LES CHIFFRES ET GRAPHIQUES DES ETUDES QUE REALISE LE SELL 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hlinkClick r:id="rId2"/>
              </a:rPr>
              <a:t>DANS L’ESSENTIEL DU JEU VIDEO 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u numéro de diapositive 4"/>
          <p:cNvSpPr txBox="1">
            <a:spLocks noGrp="1"/>
          </p:cNvSpPr>
          <p:nvPr/>
        </p:nvSpPr>
        <p:spPr bwMode="auto">
          <a:xfrm>
            <a:off x="8101013" y="6237288"/>
            <a:ext cx="620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2DBDAAC-494E-45A5-9392-C8CD9CB86C55}" type="slidenum">
              <a:rPr lang="fr-FR" altLang="fr-FR" sz="1000">
                <a:solidFill>
                  <a:schemeClr val="tx1"/>
                </a:solidFill>
              </a:rPr>
              <a:pPr algn="r"/>
              <a:t>8</a:t>
            </a:fld>
            <a:endParaRPr lang="fr-FR" altLang="fr-FR" sz="1000">
              <a:solidFill>
                <a:schemeClr val="tx1"/>
              </a:solidFill>
            </a:endParaRPr>
          </a:p>
        </p:txBody>
      </p:sp>
      <p:sp>
        <p:nvSpPr>
          <p:cNvPr id="33794" name="Rectangle 3"/>
          <p:cNvSpPr txBox="1">
            <a:spLocks noGrp="1" noChangeArrowheads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eaLnBrk="1" hangingPunct="1"/>
            <a:endParaRPr lang="fr-FR" altLang="fr-FR" sz="1800">
              <a:latin typeface="Arial" charset="0"/>
              <a:cs typeface="Arial" charset="0"/>
            </a:endParaRPr>
          </a:p>
          <a:p>
            <a:pPr eaLnBrk="1" hangingPunct="1"/>
            <a:endParaRPr lang="fr-FR" altLang="fr-FR" sz="1800">
              <a:latin typeface="Arial" charset="0"/>
              <a:cs typeface="Arial" charset="0"/>
            </a:endParaRPr>
          </a:p>
          <a:p>
            <a:pPr eaLnBrk="1" hangingPunct="1"/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/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/>
            <a:endParaRPr lang="fr-FR" altLang="fr-FR" sz="1600">
              <a:latin typeface="Arial" charset="0"/>
              <a:cs typeface="Arial" charset="0"/>
            </a:endParaRPr>
          </a:p>
        </p:txBody>
      </p:sp>
      <p:sp>
        <p:nvSpPr>
          <p:cNvPr id="33795" name="Shape 135"/>
          <p:cNvSpPr txBox="1">
            <a:spLocks/>
          </p:cNvSpPr>
          <p:nvPr/>
        </p:nvSpPr>
        <p:spPr bwMode="auto">
          <a:xfrm>
            <a:off x="395288" y="333375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E24A18"/>
              </a:buClr>
              <a:buSzPct val="25000"/>
            </a:pPr>
            <a:r>
              <a:rPr lang="en-US" sz="3600" dirty="0">
                <a:solidFill>
                  <a:srgbClr val="E24A18"/>
                </a:solidFill>
              </a:rPr>
              <a:t>Le jeu </a:t>
            </a:r>
            <a:r>
              <a:rPr lang="en-US" sz="3600" dirty="0" err="1">
                <a:solidFill>
                  <a:srgbClr val="E24A18"/>
                </a:solidFill>
              </a:rPr>
              <a:t>vidéo</a:t>
            </a:r>
            <a:r>
              <a:rPr lang="en-US" sz="3600" dirty="0">
                <a:solidFill>
                  <a:srgbClr val="E24A18"/>
                </a:solidFill>
              </a:rPr>
              <a:t> : une </a:t>
            </a:r>
            <a:r>
              <a:rPr lang="en-US" sz="3600" dirty="0" err="1">
                <a:solidFill>
                  <a:srgbClr val="E24A18"/>
                </a:solidFill>
              </a:rPr>
              <a:t>grande</a:t>
            </a:r>
            <a:r>
              <a:rPr lang="en-US" sz="3600" dirty="0">
                <a:solidFill>
                  <a:srgbClr val="E24A18"/>
                </a:solidFill>
              </a:rPr>
              <a:t> </a:t>
            </a:r>
            <a:r>
              <a:rPr lang="en-US" sz="3600" dirty="0" err="1">
                <a:solidFill>
                  <a:srgbClr val="E24A18"/>
                </a:solidFill>
              </a:rPr>
              <a:t>diversité</a:t>
            </a:r>
            <a:endParaRPr lang="en-US" sz="3600" dirty="0">
              <a:solidFill>
                <a:srgbClr val="E24A18"/>
              </a:solidFill>
            </a:endParaRPr>
          </a:p>
        </p:txBody>
      </p:sp>
      <p:sp>
        <p:nvSpPr>
          <p:cNvPr id="33796" name="Rectangle 3"/>
          <p:cNvSpPr txBox="1">
            <a:spLocks noChangeArrowheads="1"/>
          </p:cNvSpPr>
          <p:nvPr/>
        </p:nvSpPr>
        <p:spPr bwMode="auto">
          <a:xfrm>
            <a:off x="468313" y="1628775"/>
            <a:ext cx="8229600" cy="288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 sz="1800"/>
          </a:p>
          <a:p>
            <a:endParaRPr lang="fr-FR" altLang="fr-FR" sz="1800"/>
          </a:p>
          <a:p>
            <a:endParaRPr lang="fr-FR" altLang="fr-FR" sz="1600"/>
          </a:p>
          <a:p>
            <a:endParaRPr lang="fr-FR" altLang="fr-FR" sz="1600"/>
          </a:p>
        </p:txBody>
      </p:sp>
      <p:sp>
        <p:nvSpPr>
          <p:cNvPr id="33797" name="Shape 136"/>
          <p:cNvSpPr txBox="1">
            <a:spLocks/>
          </p:cNvSpPr>
          <p:nvPr/>
        </p:nvSpPr>
        <p:spPr bwMode="auto">
          <a:xfrm>
            <a:off x="277018" y="1340768"/>
            <a:ext cx="8589963" cy="338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E24A18"/>
              </a:buClr>
              <a:buFont typeface="Arial" charset="0"/>
              <a:buChar char="»"/>
            </a:pPr>
            <a:r>
              <a:rPr lang="en-US" sz="2800" dirty="0">
                <a:solidFill>
                  <a:srgbClr val="3979AB"/>
                </a:solidFill>
              </a:rPr>
              <a:t> Large </a:t>
            </a:r>
            <a:r>
              <a:rPr lang="en-US" sz="2800" dirty="0" err="1">
                <a:solidFill>
                  <a:srgbClr val="3979AB"/>
                </a:solidFill>
              </a:rPr>
              <a:t>typologie</a:t>
            </a:r>
            <a:r>
              <a:rPr lang="en-US" sz="2800" dirty="0">
                <a:solidFill>
                  <a:srgbClr val="3979AB"/>
                </a:solidFill>
              </a:rPr>
              <a:t> de jeux : </a:t>
            </a:r>
            <a:br>
              <a:rPr lang="en-US" sz="2800" dirty="0">
                <a:solidFill>
                  <a:srgbClr val="3979AB"/>
                </a:solidFill>
              </a:rPr>
            </a:br>
            <a:r>
              <a:rPr lang="en-US" sz="2800" dirty="0">
                <a:solidFill>
                  <a:srgbClr val="3979AB"/>
                </a:solidFill>
              </a:rPr>
              <a:t>    </a:t>
            </a:r>
            <a:r>
              <a:rPr lang="en-US" sz="2800" dirty="0" err="1">
                <a:solidFill>
                  <a:srgbClr val="3979AB"/>
                </a:solidFill>
              </a:rPr>
              <a:t>aventure</a:t>
            </a:r>
            <a:r>
              <a:rPr lang="en-US" sz="2800" dirty="0">
                <a:solidFill>
                  <a:srgbClr val="3979AB"/>
                </a:solidFill>
              </a:rPr>
              <a:t>, </a:t>
            </a:r>
            <a:r>
              <a:rPr lang="en-US" sz="2800" dirty="0" err="1">
                <a:solidFill>
                  <a:srgbClr val="3979AB"/>
                </a:solidFill>
              </a:rPr>
              <a:t>réflexion</a:t>
            </a:r>
            <a:r>
              <a:rPr lang="en-US" sz="2800" dirty="0">
                <a:solidFill>
                  <a:srgbClr val="3979AB"/>
                </a:solidFill>
              </a:rPr>
              <a:t>, sport…</a:t>
            </a:r>
          </a:p>
          <a:p>
            <a:pPr>
              <a:buClr>
                <a:srgbClr val="E24A18"/>
              </a:buClr>
              <a:buFont typeface="Arial" charset="0"/>
              <a:buChar char="»"/>
            </a:pPr>
            <a:endParaRPr lang="en-US" sz="2800" dirty="0">
              <a:solidFill>
                <a:srgbClr val="3979AB"/>
              </a:solidFill>
            </a:endParaRPr>
          </a:p>
          <a:p>
            <a:pPr>
              <a:buClr>
                <a:srgbClr val="E24A18"/>
              </a:buClr>
              <a:buFont typeface="Arial" charset="0"/>
              <a:buChar char="»"/>
            </a:pPr>
            <a:r>
              <a:rPr lang="en-US" sz="2800" dirty="0">
                <a:solidFill>
                  <a:srgbClr val="3979AB"/>
                </a:solidFill>
              </a:rPr>
              <a:t> Supports et pratiques de jeu </a:t>
            </a:r>
            <a:r>
              <a:rPr lang="en-US" sz="2800" dirty="0" err="1">
                <a:solidFill>
                  <a:srgbClr val="3979AB"/>
                </a:solidFill>
              </a:rPr>
              <a:t>très</a:t>
            </a:r>
            <a:r>
              <a:rPr lang="en-US" sz="2800" dirty="0">
                <a:solidFill>
                  <a:srgbClr val="3979AB"/>
                </a:solidFill>
              </a:rPr>
              <a:t> </a:t>
            </a:r>
            <a:r>
              <a:rPr lang="en-US" sz="2800" dirty="0" err="1">
                <a:solidFill>
                  <a:srgbClr val="3979AB"/>
                </a:solidFill>
              </a:rPr>
              <a:t>variés</a:t>
            </a:r>
            <a:r>
              <a:rPr lang="en-US" sz="2800" dirty="0">
                <a:solidFill>
                  <a:srgbClr val="3979AB"/>
                </a:solidFill>
              </a:rPr>
              <a:t> : </a:t>
            </a:r>
            <a:br>
              <a:rPr lang="en-US" sz="2800" dirty="0">
                <a:solidFill>
                  <a:srgbClr val="3979AB"/>
                </a:solidFill>
              </a:rPr>
            </a:br>
            <a:r>
              <a:rPr lang="en-US" sz="2800" dirty="0">
                <a:solidFill>
                  <a:srgbClr val="3979AB"/>
                </a:solidFill>
              </a:rPr>
              <a:t>   </a:t>
            </a:r>
            <a:r>
              <a:rPr lang="en-US" sz="2800" dirty="0" err="1">
                <a:solidFill>
                  <a:srgbClr val="3979AB"/>
                </a:solidFill>
              </a:rPr>
              <a:t>ordinateur</a:t>
            </a:r>
            <a:r>
              <a:rPr lang="en-US" sz="2800" dirty="0">
                <a:solidFill>
                  <a:srgbClr val="3979AB"/>
                </a:solidFill>
              </a:rPr>
              <a:t>, console, </a:t>
            </a:r>
            <a:r>
              <a:rPr lang="en-US" sz="2800" dirty="0" err="1">
                <a:solidFill>
                  <a:srgbClr val="3979AB"/>
                </a:solidFill>
              </a:rPr>
              <a:t>téléphone</a:t>
            </a:r>
            <a:r>
              <a:rPr lang="en-US" sz="2800" dirty="0">
                <a:solidFill>
                  <a:srgbClr val="3979AB"/>
                </a:solidFill>
              </a:rPr>
              <a:t> portable, TV…</a:t>
            </a:r>
          </a:p>
          <a:p>
            <a:pPr>
              <a:buClr>
                <a:srgbClr val="E24A18"/>
              </a:buClr>
              <a:buFont typeface="Arial" charset="0"/>
              <a:buChar char="»"/>
            </a:pPr>
            <a:endParaRPr lang="en-US" sz="2800" dirty="0">
              <a:solidFill>
                <a:srgbClr val="3979AB"/>
              </a:solidFill>
            </a:endParaRPr>
          </a:p>
          <a:p>
            <a:pPr>
              <a:spcBef>
                <a:spcPts val="563"/>
              </a:spcBef>
              <a:buClr>
                <a:srgbClr val="E24A18"/>
              </a:buClr>
              <a:buFont typeface="Arial" charset="0"/>
              <a:buChar char="»"/>
            </a:pPr>
            <a:r>
              <a:rPr lang="en-US" sz="2800" dirty="0">
                <a:solidFill>
                  <a:srgbClr val="3979AB"/>
                </a:solidFill>
              </a:rPr>
              <a:t> Des jeux pour </a:t>
            </a:r>
            <a:r>
              <a:rPr lang="en-US" sz="2800" dirty="0" err="1">
                <a:solidFill>
                  <a:srgbClr val="3979AB"/>
                </a:solidFill>
              </a:rPr>
              <a:t>tous</a:t>
            </a:r>
            <a:r>
              <a:rPr lang="en-US" sz="2800" dirty="0">
                <a:solidFill>
                  <a:srgbClr val="3979AB"/>
                </a:solidFill>
              </a:rPr>
              <a:t> les </a:t>
            </a:r>
            <a:r>
              <a:rPr lang="en-US" sz="2800" dirty="0" err="1">
                <a:solidFill>
                  <a:srgbClr val="3979AB"/>
                </a:solidFill>
              </a:rPr>
              <a:t>âges</a:t>
            </a:r>
            <a:r>
              <a:rPr lang="en-US" sz="2800" dirty="0">
                <a:solidFill>
                  <a:srgbClr val="3979AB"/>
                </a:solidFill>
              </a:rPr>
              <a:t> </a:t>
            </a:r>
            <a:br>
              <a:rPr lang="en-US" sz="2800" dirty="0">
                <a:solidFill>
                  <a:srgbClr val="3979AB"/>
                </a:solidFill>
              </a:rPr>
            </a:br>
            <a:endParaRPr lang="en-US" sz="2800" dirty="0">
              <a:solidFill>
                <a:srgbClr val="3979AB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75E62E0-307E-4357-A5E6-712F86B46405}"/>
              </a:ext>
            </a:extLst>
          </p:cNvPr>
          <p:cNvSpPr txBox="1"/>
          <p:nvPr/>
        </p:nvSpPr>
        <p:spPr>
          <a:xfrm>
            <a:off x="588441" y="4998582"/>
            <a:ext cx="6886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ASTUCE : POUR ALIMENTER CETTE PARTIE, VOUS POUVEZ ALLER CHERCHER DES INFOS ICI </a:t>
            </a:r>
            <a:r>
              <a:rPr lang="fr-FR" dirty="0">
                <a:highlight>
                  <a:srgbClr val="FFFF00"/>
                </a:highlight>
              </a:rPr>
              <a:t>: </a:t>
            </a:r>
            <a:r>
              <a:rPr lang="fr-FR" dirty="0">
                <a:highlight>
                  <a:srgbClr val="FFFF00"/>
                </a:highlight>
                <a:hlinkClick r:id="rId2"/>
              </a:rPr>
              <a:t>https://www.pedagojeux.fr/comprendre-le-jeu-video/le-jeu-video-comment-ca-marche/</a:t>
            </a:r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  <a:p>
            <a:r>
              <a:rPr lang="fr-FR" dirty="0">
                <a:highlight>
                  <a:srgbClr val="FFFF00"/>
                </a:highlight>
              </a:rPr>
              <a:t>Notamment sur la typologie des jeux vidéo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72"/>
          <p:cNvSpPr txBox="1">
            <a:spLocks noGrp="1"/>
          </p:cNvSpPr>
          <p:nvPr>
            <p:ph type="title"/>
          </p:nvPr>
        </p:nvSpPr>
        <p:spPr/>
        <p:txBody>
          <a:bodyPr tIns="45700" bIns="45700" anchor="b"/>
          <a:lstStyle/>
          <a:p>
            <a:pPr algn="ctr" eaLnBrk="1" hangingPunct="1">
              <a:buClr>
                <a:srgbClr val="E24A18"/>
              </a:buClr>
              <a:buSzPct val="25000"/>
            </a:pPr>
            <a:br>
              <a:rPr lang="en-US" sz="4100">
                <a:solidFill>
                  <a:srgbClr val="E24A18"/>
                </a:solidFill>
                <a:latin typeface="Arial" charset="0"/>
                <a:cs typeface="Arial" charset="0"/>
              </a:rPr>
            </a:br>
            <a:endParaRPr lang="en-US" sz="4100">
              <a:solidFill>
                <a:srgbClr val="E24A18"/>
              </a:solidFill>
              <a:latin typeface="Arial" charset="0"/>
              <a:cs typeface="Arial" charset="0"/>
            </a:endParaRPr>
          </a:p>
        </p:txBody>
      </p:sp>
      <p:sp>
        <p:nvSpPr>
          <p:cNvPr id="34818" name="Shape 173"/>
          <p:cNvSpPr txBox="1">
            <a:spLocks noGrp="1"/>
          </p:cNvSpPr>
          <p:nvPr>
            <p:ph type="body" idx="1"/>
          </p:nvPr>
        </p:nvSpPr>
        <p:spPr/>
        <p:txBody>
          <a:bodyPr tIns="45700" bIns="45700"/>
          <a:lstStyle/>
          <a:p>
            <a:pPr eaLnBrk="1" hangingPunct="1">
              <a:lnSpc>
                <a:spcPct val="90000"/>
              </a:lnSpc>
              <a:buClr>
                <a:srgbClr val="E24A18"/>
              </a:buClr>
              <a:buSzPct val="25000"/>
            </a:pPr>
            <a:br>
              <a:rPr lang="en-US" sz="1700" dirty="0">
                <a:solidFill>
                  <a:srgbClr val="3979AB"/>
                </a:solidFill>
                <a:latin typeface="Arial" charset="0"/>
                <a:cs typeface="Arial" charset="0"/>
              </a:rPr>
            </a:br>
            <a:endParaRPr lang="en-US" sz="1700" dirty="0">
              <a:solidFill>
                <a:srgbClr val="3979AB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E47CC9-03C8-4E28-A6BF-3651723D9695}"/>
              </a:ext>
            </a:extLst>
          </p:cNvPr>
          <p:cNvSpPr txBox="1"/>
          <p:nvPr/>
        </p:nvSpPr>
        <p:spPr>
          <a:xfrm>
            <a:off x="1691680" y="2276872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VOUS POUVEZ UTILISER LES CHIFFRES ET GRAPHIQUES DES ETUDES QUE REALISE LE SELL </a:t>
            </a:r>
          </a:p>
          <a:p>
            <a:pPr algn="ctr"/>
            <a:endParaRPr lang="fr-FR" dirty="0">
              <a:highlight>
                <a:srgbClr val="FFFF00"/>
              </a:highlight>
            </a:endParaRPr>
          </a:p>
          <a:p>
            <a:pPr algn="ctr"/>
            <a:r>
              <a:rPr lang="fr-FR" dirty="0">
                <a:highlight>
                  <a:srgbClr val="FFFF00"/>
                </a:highlight>
                <a:hlinkClick r:id="rId3"/>
              </a:rPr>
              <a:t>DANS L’ESSENTIEL DU JEU VIDEO </a:t>
            </a:r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Shape 135">
            <a:extLst>
              <a:ext uri="{FF2B5EF4-FFF2-40B4-BE49-F238E27FC236}">
                <a16:creationId xmlns:a16="http://schemas.microsoft.com/office/drawing/2014/main" id="{E47443AA-510F-48A5-B560-AE01D2E1CD58}"/>
              </a:ext>
            </a:extLst>
          </p:cNvPr>
          <p:cNvSpPr txBox="1">
            <a:spLocks/>
          </p:cNvSpPr>
          <p:nvPr/>
        </p:nvSpPr>
        <p:spPr bwMode="auto">
          <a:xfrm>
            <a:off x="395288" y="333375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E24A18"/>
              </a:buClr>
              <a:buSzPct val="25000"/>
            </a:pPr>
            <a:r>
              <a:rPr lang="en-US" sz="3600" dirty="0">
                <a:solidFill>
                  <a:srgbClr val="E24A18"/>
                </a:solidFill>
              </a:rPr>
              <a:t>Les jeux les plus </a:t>
            </a:r>
            <a:r>
              <a:rPr lang="en-US" sz="3600" dirty="0" err="1">
                <a:solidFill>
                  <a:srgbClr val="E24A18"/>
                </a:solidFill>
              </a:rPr>
              <a:t>joués</a:t>
            </a:r>
            <a:r>
              <a:rPr lang="en-US" sz="3600" dirty="0">
                <a:solidFill>
                  <a:srgbClr val="E24A18"/>
                </a:solidFill>
              </a:rPr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9117380-B0B3-409D-B5C4-438E28F17D2C}"/>
              </a:ext>
            </a:extLst>
          </p:cNvPr>
          <p:cNvSpPr txBox="1"/>
          <p:nvPr/>
        </p:nvSpPr>
        <p:spPr>
          <a:xfrm>
            <a:off x="1846809" y="3814267"/>
            <a:ext cx="54726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VOIR AUSSI SUR LE SITE PEDAGOJEUX, LES JEUX RECOMMANDES PAR LES PARENTS POUR</a:t>
            </a:r>
          </a:p>
          <a:p>
            <a:pPr algn="ctr"/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>
                <a:highlight>
                  <a:srgbClr val="FFFF00"/>
                </a:highlight>
                <a:hlinkClick r:id="rId4"/>
              </a:rPr>
              <a:t>JOUER EN FAMILLE</a:t>
            </a:r>
            <a:endParaRPr lang="fr-FR" dirty="0">
              <a:highlight>
                <a:srgbClr val="FFFF00"/>
              </a:highlight>
            </a:endParaRPr>
          </a:p>
          <a:p>
            <a:pPr algn="ctr"/>
            <a:endParaRPr lang="fr-FR" dirty="0">
              <a:highlight>
                <a:srgbClr val="FFFF00"/>
              </a:highlight>
            </a:endParaRPr>
          </a:p>
          <a:p>
            <a:pPr algn="ctr"/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ET ALERTER SUR </a:t>
            </a:r>
            <a:r>
              <a:rPr lang="fr-FR" dirty="0">
                <a:highlight>
                  <a:srgbClr val="FFFF00"/>
                </a:highlight>
                <a:hlinkClick r:id="rId5"/>
              </a:rPr>
              <a:t>LES JEUX QUI FONT DEBAT </a:t>
            </a:r>
            <a:endParaRPr lang="fr-FR" dirty="0">
              <a:highlight>
                <a:srgbClr val="FFFF00"/>
              </a:highlight>
            </a:endParaRP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1799</Words>
  <Application>Microsoft Office PowerPoint</Application>
  <PresentationFormat>Affichage à l'écran (4:3)</PresentationFormat>
  <Paragraphs>354</Paragraphs>
  <Slides>33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Noto Symbol</vt:lpstr>
      <vt:lpstr>Wingdings</vt:lpstr>
      <vt:lpstr>2_Modèle par défaut</vt:lpstr>
      <vt:lpstr>1_Modèle par défaut</vt:lpstr>
      <vt:lpstr> RENCONTRE FAMILLE </vt:lpstr>
      <vt:lpstr>Bienvenue !</vt:lpstr>
      <vt:lpstr>Sommaire</vt:lpstr>
      <vt:lpstr>Une rencontre dans le cadre des     Ambassadeurs PédaGoJeux</vt:lpstr>
      <vt:lpstr>Le jeu vidéo et les familles</vt:lpstr>
      <vt:lpstr>Qui sont les joueurs ? </vt:lpstr>
      <vt:lpstr>Présentation PowerPoint</vt:lpstr>
      <vt:lpstr>Présentation PowerPoint</vt:lpstr>
      <vt:lpstr> </vt:lpstr>
      <vt:lpstr>Présentation PowerPoint</vt:lpstr>
      <vt:lpstr>Les principales questions que se posent les parents</vt:lpstr>
      <vt:lpstr>Combien de temps ?</vt:lpstr>
      <vt:lpstr>On le laisse jouer combien de temps?</vt:lpstr>
      <vt:lpstr>  On fait quoi ?</vt:lpstr>
      <vt:lpstr>  On fait quoi ?</vt:lpstr>
      <vt:lpstr>Trop, c’est quand ?</vt:lpstr>
      <vt:lpstr>Quel jeu pour  quel âge ?</vt:lpstr>
      <vt:lpstr>On les laisse jouer à quoi ?</vt:lpstr>
      <vt:lpstr>A chaque type de jeu, ses enjeux 1/2</vt:lpstr>
      <vt:lpstr>A chaque type de jeu, ses enjeux 2/2</vt:lpstr>
      <vt:lpstr>La signalétique PEGI</vt:lpstr>
      <vt:lpstr>Le PEGI </vt:lpstr>
      <vt:lpstr>Présentation PowerPoint</vt:lpstr>
      <vt:lpstr>On fait quoi?  </vt:lpstr>
      <vt:lpstr>Et côté  porte-monnaie?  </vt:lpstr>
      <vt:lpstr>Combien ça coûte de jouer ? </vt:lpstr>
      <vt:lpstr>  On fait quoi?  </vt:lpstr>
      <vt:lpstr>Pour conclure</vt:lpstr>
      <vt:lpstr>Les principaux points de vigilance </vt:lpstr>
      <vt:lpstr>Le jeu vidéo : une affaire de famille </vt:lpstr>
      <vt:lpstr>Ce qu’il faut retenir </vt:lpstr>
      <vt:lpstr>Vos questions ?</vt:lpstr>
      <vt:lpstr>Merci !</vt:lpstr>
    </vt:vector>
  </TitlesOfParts>
  <Company>PedaGoJeux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FAMILLE</dc:title>
  <dc:subject>Presentation Session d'information</dc:subject>
  <dc:creator>PedaGoJeux</dc:creator>
  <cp:lastModifiedBy>Corinne Longuet</cp:lastModifiedBy>
  <cp:revision>101</cp:revision>
  <dcterms:modified xsi:type="dcterms:W3CDTF">2021-07-13T13:02:19Z</dcterms:modified>
</cp:coreProperties>
</file>